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48" r:id="rId2"/>
    <p:sldId id="430" r:id="rId3"/>
    <p:sldId id="463" r:id="rId4"/>
    <p:sldId id="465" r:id="rId5"/>
    <p:sldId id="464" r:id="rId6"/>
    <p:sldId id="466" r:id="rId7"/>
    <p:sldId id="467" r:id="rId8"/>
    <p:sldId id="468" r:id="rId9"/>
    <p:sldId id="470" r:id="rId10"/>
    <p:sldId id="471" r:id="rId11"/>
    <p:sldId id="472" r:id="rId12"/>
    <p:sldId id="473" r:id="rId13"/>
    <p:sldId id="474" r:id="rId14"/>
    <p:sldId id="475" r:id="rId15"/>
    <p:sldId id="481" r:id="rId16"/>
    <p:sldId id="479" r:id="rId17"/>
    <p:sldId id="478" r:id="rId18"/>
    <p:sldId id="477" r:id="rId19"/>
    <p:sldId id="476" r:id="rId20"/>
    <p:sldId id="480" r:id="rId21"/>
  </p:sldIdLst>
  <p:sldSz cx="9144000" cy="6858000" type="screen4x3"/>
  <p:notesSz cx="9774238" cy="6648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14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2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4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58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726" algn="l" defTabSz="91429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2871" algn="l" defTabSz="91429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016" algn="l" defTabSz="91429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161" algn="l" defTabSz="91429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094">
          <p15:clr>
            <a:srgbClr val="A4A3A4"/>
          </p15:clr>
        </p15:guide>
        <p15:guide id="2" pos="307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тьян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8400" autoAdjust="0"/>
  </p:normalViewPr>
  <p:slideViewPr>
    <p:cSldViewPr snapToGrid="0" snapToObjects="1">
      <p:cViewPr>
        <p:scale>
          <a:sx n="125" d="100"/>
          <a:sy n="125" d="100"/>
        </p:scale>
        <p:origin x="-1434" y="33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-1680" y="-90"/>
      </p:cViewPr>
      <p:guideLst>
        <p:guide orient="horz" pos="2094"/>
        <p:guide pos="3078"/>
      </p:guideLst>
    </p:cSldViewPr>
  </p:notesViewPr>
  <p:gridSpacing cx="77770" cy="7777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36599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r">
              <a:defRPr sz="1200" smtClean="0"/>
            </a:lvl1pPr>
          </a:lstStyle>
          <a:p>
            <a:pPr>
              <a:defRPr/>
            </a:pPr>
            <a:fld id="{843E0701-A8D6-400B-8EE1-625BF3949DD4}" type="datetimeFigureOut">
              <a:rPr lang="ru-RU"/>
              <a:pPr>
                <a:defRPr/>
              </a:pPr>
              <a:t>18.11.2020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36599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FD22F25-0E93-4BF7-97F2-8BE3FD074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08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36599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3610F-F6B9-432D-9067-97D6E0E1A1AC}" type="datetimeFigureOut">
              <a:rPr lang="ru-RU"/>
              <a:pPr>
                <a:defRPr/>
              </a:pPr>
              <a:t>18.11.2020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4213" y="498475"/>
            <a:ext cx="3325812" cy="2493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1" tIns="45880" rIns="91761" bIns="4588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78518" y="3158092"/>
            <a:ext cx="7817202" cy="2991958"/>
          </a:xfrm>
          <a:prstGeom prst="rect">
            <a:avLst/>
          </a:prstGeom>
        </p:spPr>
        <p:txBody>
          <a:bodyPr vert="horz" lIns="91761" tIns="45880" rIns="91761" bIns="4588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36599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D7B7EA-7F50-4DFA-91D0-78F590D92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9607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1"/>
            <a:ext cx="77724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1"/>
            <a:ext cx="64008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447E34-9827-44EB-A1B8-70E5C20E1361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323851" y="1412876"/>
            <a:ext cx="8569325" cy="4752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323851" y="1412876"/>
            <a:ext cx="8569325" cy="4752975"/>
          </a:xfrm>
          <a:custGeom>
            <a:avLst/>
            <a:gdLst/>
            <a:ahLst/>
            <a:cxnLst/>
            <a:rect l="l" t="t" r="r" b="b"/>
            <a:pathLst>
              <a:path w="8569325" h="4752975">
                <a:moveTo>
                  <a:pt x="0" y="4752467"/>
                </a:moveTo>
                <a:lnTo>
                  <a:pt x="8568944" y="4752467"/>
                </a:lnTo>
                <a:lnTo>
                  <a:pt x="8568944" y="0"/>
                </a:lnTo>
                <a:lnTo>
                  <a:pt x="0" y="0"/>
                </a:lnTo>
                <a:lnTo>
                  <a:pt x="0" y="475246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5050" y="3136900"/>
            <a:ext cx="4533900" cy="549601"/>
          </a:xfrm>
        </p:spPr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87722B-A501-4F8F-8953-754B79B48F68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5050" y="3136900"/>
            <a:ext cx="4533900" cy="549601"/>
          </a:xfrm>
        </p:spPr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1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1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BAC843E-917B-4909-B1E9-8D457FF7366F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05050" y="3136900"/>
            <a:ext cx="4533900" cy="549601"/>
          </a:xfrm>
        </p:spPr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1CAA12-9F0E-4F9E-99FE-A8A811A1EF92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C73F64-280E-41AB-BA61-69D3872B9A8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/>
        </p:nvSpPr>
        <p:spPr>
          <a:xfrm>
            <a:off x="8516939" y="98426"/>
            <a:ext cx="847725" cy="536575"/>
          </a:xfrm>
          <a:prstGeom prst="rect">
            <a:avLst/>
          </a:prstGeom>
        </p:spPr>
        <p:txBody>
          <a:bodyPr lIns="91429" tIns="45715" rIns="91429" bIns="45715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BF3494B-0B95-4A43-ADEC-663CC8EC350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939" y="98426"/>
            <a:ext cx="847725" cy="536575"/>
          </a:xfrm>
          <a:prstGeom prst="rect">
            <a:avLst/>
          </a:prstGeom>
        </p:spPr>
        <p:txBody>
          <a:bodyPr lIns="91429" tIns="45715" rIns="91429" bIns="45715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E1A2EB1-486E-47B9-9C87-C79F7649B9B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2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3795" name="Holder 2"/>
          <p:cNvSpPr>
            <a:spLocks noGrp="1"/>
          </p:cNvSpPr>
          <p:nvPr>
            <p:ph type="title"/>
          </p:nvPr>
        </p:nvSpPr>
        <p:spPr bwMode="auto">
          <a:xfrm>
            <a:off x="2305050" y="3136901"/>
            <a:ext cx="45339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33796" name="Holder 3"/>
          <p:cNvSpPr>
            <a:spLocks noGrp="1"/>
          </p:cNvSpPr>
          <p:nvPr>
            <p:ph type="body" idx="1"/>
          </p:nvPr>
        </p:nvSpPr>
        <p:spPr bwMode="auto">
          <a:xfrm>
            <a:off x="457200" y="1577976"/>
            <a:ext cx="8229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7975" y="6683375"/>
            <a:ext cx="3405188" cy="12824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7939" y="6683375"/>
            <a:ext cx="1303337" cy="12824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27938" y="6311900"/>
            <a:ext cx="1308100" cy="60639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ts val="338"/>
              </a:spcBef>
              <a:defRPr sz="12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9CAE3B51-357B-4C85-8E2E-88130BC1D54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14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29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435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581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145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29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435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581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5726">
        <a:defRPr>
          <a:latin typeface="+mn-lt"/>
          <a:ea typeface="+mn-ea"/>
          <a:cs typeface="+mn-cs"/>
        </a:defRPr>
      </a:lvl6pPr>
      <a:lvl7pPr marL="2742871">
        <a:defRPr>
          <a:latin typeface="+mn-lt"/>
          <a:ea typeface="+mn-ea"/>
          <a:cs typeface="+mn-cs"/>
        </a:defRPr>
      </a:lvl7pPr>
      <a:lvl8pPr marL="3200016">
        <a:defRPr>
          <a:latin typeface="+mn-lt"/>
          <a:ea typeface="+mn-ea"/>
          <a:cs typeface="+mn-cs"/>
        </a:defRPr>
      </a:lvl8pPr>
      <a:lvl9pPr marL="365716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45">
        <a:defRPr>
          <a:latin typeface="+mn-lt"/>
          <a:ea typeface="+mn-ea"/>
          <a:cs typeface="+mn-cs"/>
        </a:defRPr>
      </a:lvl2pPr>
      <a:lvl3pPr marL="914290">
        <a:defRPr>
          <a:latin typeface="+mn-lt"/>
          <a:ea typeface="+mn-ea"/>
          <a:cs typeface="+mn-cs"/>
        </a:defRPr>
      </a:lvl3pPr>
      <a:lvl4pPr marL="1371435">
        <a:defRPr>
          <a:latin typeface="+mn-lt"/>
          <a:ea typeface="+mn-ea"/>
          <a:cs typeface="+mn-cs"/>
        </a:defRPr>
      </a:lvl4pPr>
      <a:lvl5pPr marL="1828581">
        <a:defRPr>
          <a:latin typeface="+mn-lt"/>
          <a:ea typeface="+mn-ea"/>
          <a:cs typeface="+mn-cs"/>
        </a:defRPr>
      </a:lvl5pPr>
      <a:lvl6pPr marL="2285726">
        <a:defRPr>
          <a:latin typeface="+mn-lt"/>
          <a:ea typeface="+mn-ea"/>
          <a:cs typeface="+mn-cs"/>
        </a:defRPr>
      </a:lvl6pPr>
      <a:lvl7pPr marL="2742871">
        <a:defRPr>
          <a:latin typeface="+mn-lt"/>
          <a:ea typeface="+mn-ea"/>
          <a:cs typeface="+mn-cs"/>
        </a:defRPr>
      </a:lvl7pPr>
      <a:lvl8pPr marL="3200016">
        <a:defRPr>
          <a:latin typeface="+mn-lt"/>
          <a:ea typeface="+mn-ea"/>
          <a:cs typeface="+mn-cs"/>
        </a:defRPr>
      </a:lvl8pPr>
      <a:lvl9pPr marL="365716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990600" y="2521529"/>
            <a:ext cx="7524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>
              <a:buNone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Общие принципы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 в ГИИС ЭБ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5338" y="6459538"/>
            <a:ext cx="1905000" cy="375561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sz="900" i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1763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5" name="Рисунок 4" descr="Сохранить и закры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177" y="2147463"/>
            <a:ext cx="4567835" cy="177463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096001" y="2819713"/>
            <a:ext cx="2840037" cy="299434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 завершении работы сохранить изменения и выйти.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 документа сработают автоматически.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Появится перечень критичных и некритичных ошибок или сообщение «Документ соответствует требованиям».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4183966" y="3034779"/>
            <a:ext cx="1912035" cy="887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6217921" y="1775219"/>
            <a:ext cx="1927820" cy="88440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правом верхнем углу любого документа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5932" y="2707043"/>
            <a:ext cx="231363" cy="3277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08570" y="9418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Сохранение документа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38498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19" y="2717945"/>
            <a:ext cx="7174777" cy="1820573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212241" y="1718708"/>
            <a:ext cx="3490929" cy="9286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списковой форме отметить документ в статусе «Черновик», нажать кнопку «На согласование»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>
            <a:stCxn id="5" idx="3"/>
          </p:cNvCxnSpPr>
          <p:nvPr/>
        </p:nvCxnSpPr>
        <p:spPr>
          <a:xfrm>
            <a:off x="5703170" y="2183055"/>
            <a:ext cx="659529" cy="6018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735372" y="4819783"/>
            <a:ext cx="2068787" cy="11121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Появится окно формирования листа согласования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>
            <a:endCxn id="9" idx="1"/>
          </p:cNvCxnSpPr>
          <p:nvPr/>
        </p:nvCxnSpPr>
        <p:spPr>
          <a:xfrm>
            <a:off x="2804159" y="5239316"/>
            <a:ext cx="909003" cy="1871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 descr="Лист согласования новый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3162" y="4665769"/>
            <a:ext cx="4994085" cy="152129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608570" y="9418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7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4258888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hibiryakovaTS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49" y="2433294"/>
            <a:ext cx="5183187" cy="153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6" name="Рисунок 5" descr="Сведения согласование 4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7819" y="4461329"/>
            <a:ext cx="5194715" cy="185848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389489" y="1328711"/>
            <a:ext cx="2941651" cy="7391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Выбрать сотрудника, отметить, нажать на кнопку «Готово»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2330831" y="2067851"/>
            <a:ext cx="1529484" cy="15392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896992" y="1706881"/>
            <a:ext cx="2358020" cy="15773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согласующего обязательно заполнить чек-бокс «ЭП», иначе электронная подпись согласующего не отразится в документе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9" idx="2"/>
          </p:cNvCxnSpPr>
          <p:nvPr/>
        </p:nvCxnSpPr>
        <p:spPr>
          <a:xfrm>
            <a:off x="7076002" y="3284221"/>
            <a:ext cx="1305109" cy="19269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64449" y="4520465"/>
            <a:ext cx="2225040" cy="16840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Карточке образцов подписей единственная подпись, необходимо пропустить этап согласования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>
            <a:stCxn id="11" idx="3"/>
          </p:cNvCxnSpPr>
          <p:nvPr/>
        </p:nvCxnSpPr>
        <p:spPr>
          <a:xfrm flipV="1">
            <a:off x="2389489" y="5032833"/>
            <a:ext cx="1368330" cy="3296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861845" y="4839239"/>
            <a:ext cx="1156768" cy="19359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568866" y="8275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388195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6" name="Рисунок 5" descr="Сведения согласование 6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4206" y="4037765"/>
            <a:ext cx="2619624" cy="1345387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4703286" y="4304546"/>
            <a:ext cx="3912712" cy="1666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При обнаружении ошибки в документе его можно вернуть в статус «Черновик» со статуса «На согласовании» или «На утверждении». Для этого необходимо заполнить поле «Примечание» и нажать «Вернуть»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9" idx="1"/>
            <a:endCxn id="6" idx="3"/>
          </p:cNvCxnSpPr>
          <p:nvPr/>
        </p:nvCxnSpPr>
        <p:spPr>
          <a:xfrm flipH="1" flipV="1">
            <a:off x="3423830" y="4710459"/>
            <a:ext cx="1279456" cy="4273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Сведения согласование 5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766" y="1678252"/>
            <a:ext cx="6646129" cy="2164642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6832918" y="2208965"/>
            <a:ext cx="2103120" cy="1828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списковой форме отметить документ в статусе «На согласовании», нажать кнопку «Согласовать/Вернуть»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6597726" y="2138831"/>
            <a:ext cx="298337" cy="2712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370746" y="93705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328522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5" name="Рисунок 4" descr="Сведения согласование 7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" y="1253414"/>
            <a:ext cx="7923243" cy="2549306"/>
          </a:xfrm>
          <a:prstGeom prst="rect">
            <a:avLst/>
          </a:prstGeom>
        </p:spPr>
      </p:pic>
      <p:pic>
        <p:nvPicPr>
          <p:cNvPr id="6" name="Рисунок 5" descr="Сведения На исполнении ЦС_1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" y="3911692"/>
            <a:ext cx="7923243" cy="1603513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6818800" y="4026345"/>
            <a:ext cx="2232660" cy="15438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утверждение прошло успешно, документ направлен в Центр специализации либо заказчику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4732020" y="4848904"/>
            <a:ext cx="2086781" cy="5040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6591299" y="2180981"/>
            <a:ext cx="2552701" cy="14651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списковой форме отметить документ в статусе «На утверждении», нажать кнопку «Утвердить/Вернуть»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9" idx="0"/>
          </p:cNvCxnSpPr>
          <p:nvPr/>
        </p:nvCxnSpPr>
        <p:spPr>
          <a:xfrm flipH="1" flipV="1">
            <a:off x="7179162" y="1752353"/>
            <a:ext cx="688488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401226" y="83037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Подписание документа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205534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32811" t="32895" r="33453" b="30847"/>
          <a:stretch/>
        </p:blipFill>
        <p:spPr>
          <a:xfrm>
            <a:off x="685800" y="2144044"/>
            <a:ext cx="3032760" cy="2057400"/>
          </a:xfrm>
          <a:prstGeom prst="rect">
            <a:avLst/>
          </a:prstGeom>
        </p:spPr>
      </p:pic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81668" y="1575368"/>
            <a:ext cx="3319332" cy="31947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возникновении данной ошибки необходимо выполнить следующий порядок действий: 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черный треугольник возле кнопки Настройка списковой формы (в центральной части формы с синей иконкой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шестиренки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Настройки клиента. </a:t>
            </a:r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Изменяем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на Да в поле Разрешать подписывать одной ЭП несколько раз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indent="-228600">
              <a:buAutoNum type="arabicPeriod"/>
            </a:pP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Сохраняем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по кнопке Ок. После необходимо повторить подписание.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1226" y="83037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Ошибка подписания</a:t>
            </a:r>
          </a:p>
        </p:txBody>
      </p:sp>
    </p:spTree>
    <p:extLst>
      <p:ext uri="{BB962C8B-B14F-4D97-AF65-F5344CB8AC3E}">
        <p14:creationId xmlns:p14="http://schemas.microsoft.com/office/powerpoint/2010/main" val="3471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307974" y="6683375"/>
            <a:ext cx="4164966" cy="174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Федерального казначейства по Кемеровской области - Кузбассу</a:t>
            </a:r>
            <a:endParaRPr lang="ru-RU" dirty="0"/>
          </a:p>
        </p:txBody>
      </p:sp>
      <p:pic>
        <p:nvPicPr>
          <p:cNvPr id="1027" name="Picture 3" descr="T:\ОКС\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" t="31429" r="6470"/>
          <a:stretch/>
        </p:blipFill>
        <p:spPr bwMode="auto">
          <a:xfrm>
            <a:off x="361315" y="2588382"/>
            <a:ext cx="7848600" cy="151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01226" y="83037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Выгрузка документов для 1С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6149340" y="2286392"/>
            <a:ext cx="327660" cy="2791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5855148" y="1230064"/>
            <a:ext cx="2956560" cy="10563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выгрузки структурированного файла необходимо выделить документ и нажать «Экспорт»</a:t>
            </a:r>
          </a:p>
        </p:txBody>
      </p:sp>
      <p:pic>
        <p:nvPicPr>
          <p:cNvPr id="1028" name="Picture 4" descr="T:\ОКС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" y="4393370"/>
            <a:ext cx="441960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593538" y="5078746"/>
            <a:ext cx="3491100" cy="12592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вопросу загрузки структурированного файла в 1С необходимо обратиться в службу сопровождающую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1С в вашей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31521" y="4338099"/>
            <a:ext cx="2331971" cy="5067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Выгруженный файл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5414009" y="4568617"/>
            <a:ext cx="20574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8470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307974" y="6683375"/>
            <a:ext cx="3951605" cy="174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Федерального казначейства по Кемеровской области - Кузбассу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55" y="1937575"/>
            <a:ext cx="7467150" cy="3602213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672611" y="2404491"/>
            <a:ext cx="2376787" cy="119725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из справочника документ, уведомления о котором должны поступать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>
            <a:stCxn id="5" idx="1"/>
          </p:cNvCxnSpPr>
          <p:nvPr/>
        </p:nvCxnSpPr>
        <p:spPr>
          <a:xfrm flipH="1">
            <a:off x="3031353" y="3003117"/>
            <a:ext cx="3641258" cy="5156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7320139" y="4013068"/>
            <a:ext cx="1450481" cy="9496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Добавить получателей уведомлений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>
            <a:stCxn id="7" idx="1"/>
          </p:cNvCxnSpPr>
          <p:nvPr/>
        </p:nvCxnSpPr>
        <p:spPr>
          <a:xfrm flipH="1" flipV="1">
            <a:off x="1462223" y="4013068"/>
            <a:ext cx="5857916" cy="47482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667982" y="951697"/>
            <a:ext cx="6619389" cy="400083"/>
          </a:xfrm>
          <a:prstGeom prst="rect">
            <a:avLst/>
          </a:prstGeom>
        </p:spPr>
        <p:txBody>
          <a:bodyPr wrap="square" lIns="121895" tIns="60947" rIns="121895" bIns="60947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Настройка почтовых уведомлений</a:t>
            </a:r>
            <a:endParaRPr lang="ru-RU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207119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307975" y="6683375"/>
            <a:ext cx="4424046" cy="174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Федерального казначейства по Кемеровской области - Кузбассу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00" y="1965959"/>
            <a:ext cx="8638438" cy="4132607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7231553" y="4032262"/>
            <a:ext cx="1798147" cy="1934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поля «Электронная почта» и «ФИО пользователя», сохранить изменения и закрыть окно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>
            <a:stCxn id="5" idx="1"/>
          </p:cNvCxnSpPr>
          <p:nvPr/>
        </p:nvCxnSpPr>
        <p:spPr>
          <a:xfrm flipH="1">
            <a:off x="4302595" y="4999361"/>
            <a:ext cx="2928958" cy="7196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5" idx="1"/>
          </p:cNvCxnSpPr>
          <p:nvPr/>
        </p:nvCxnSpPr>
        <p:spPr>
          <a:xfrm flipH="1">
            <a:off x="5517041" y="4999361"/>
            <a:ext cx="1714512" cy="7911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5" idx="1"/>
          </p:cNvCxnSpPr>
          <p:nvPr/>
        </p:nvCxnSpPr>
        <p:spPr>
          <a:xfrm flipH="1" flipV="1">
            <a:off x="4732021" y="2994661"/>
            <a:ext cx="2499532" cy="2004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954242" y="1659195"/>
            <a:ext cx="2356723" cy="6135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Актуализировать запись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>
            <a:stCxn id="9" idx="1"/>
          </p:cNvCxnSpPr>
          <p:nvPr/>
        </p:nvCxnSpPr>
        <p:spPr>
          <a:xfrm flipH="1">
            <a:off x="1525086" y="1965960"/>
            <a:ext cx="4429156" cy="3067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667982" y="951697"/>
            <a:ext cx="6619389" cy="400083"/>
          </a:xfrm>
          <a:prstGeom prst="rect">
            <a:avLst/>
          </a:prstGeom>
        </p:spPr>
        <p:txBody>
          <a:bodyPr wrap="square" lIns="121895" tIns="60947" rIns="121895" bIns="60947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</a:rPr>
              <a:t>Настройка почтовых уведомлений</a:t>
            </a:r>
            <a:endParaRPr lang="ru-RU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422152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307974" y="6683375"/>
            <a:ext cx="4096386" cy="174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Федерального казначейства по Кемеровской области - Кузбассу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9547" y="4114704"/>
            <a:ext cx="2586033" cy="23775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возникновении нештатной ситуации в левом нижнем углу любого окна можно нажать «Сообщить о проблеме», заполнить форму обращения, приложить снимки экрана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477016" y="3589629"/>
            <a:ext cx="0" cy="4917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999" y="2365515"/>
            <a:ext cx="2662208" cy="61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627" y="3201723"/>
            <a:ext cx="2388953" cy="36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351" y="2504108"/>
            <a:ext cx="2648672" cy="2723212"/>
          </a:xfrm>
          <a:prstGeom prst="rect">
            <a:avLst/>
          </a:prstGeom>
        </p:spPr>
      </p:pic>
      <p:sp>
        <p:nvSpPr>
          <p:cNvPr id="9" name="Стрелка вправо 8"/>
          <p:cNvSpPr/>
          <p:nvPr/>
        </p:nvSpPr>
        <p:spPr>
          <a:xfrm>
            <a:off x="2811755" y="3323452"/>
            <a:ext cx="512921" cy="125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26877" y="2303259"/>
            <a:ext cx="2239445" cy="28346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 подробно описать возникшую проблему, указать адрес электронной почты </a:t>
            </a:r>
            <a:r>
              <a:rPr lang="ru-RU" sz="16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Вашей организации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телефон, добавить снимки экрана с возникшей ошибкой, отправить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5219700" y="3142086"/>
            <a:ext cx="1407177" cy="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128989" y="1517664"/>
            <a:ext cx="2939226" cy="6941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добавочный номер оператора в Управлении </a:t>
            </a:r>
            <a:r>
              <a:rPr lang="ru-RU" sz="1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325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(набор добавочного номера 325 необходимо производить в тональном режиме после включения автоответчика)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flipH="1">
            <a:off x="5219700" y="3142086"/>
            <a:ext cx="1407176" cy="60399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5166360" y="3142087"/>
            <a:ext cx="1460516" cy="7852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4861560" y="3142087"/>
            <a:ext cx="1765316" cy="17122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1401225" y="91419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Техническая поддержка</a:t>
            </a:r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405077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0"/>
          <a:stretch/>
        </p:blipFill>
        <p:spPr>
          <a:xfrm>
            <a:off x="461971" y="1615504"/>
            <a:ext cx="8067658" cy="3160762"/>
          </a:xfrm>
          <a:prstGeom prst="rect">
            <a:avLst/>
          </a:prstGeom>
        </p:spPr>
      </p:pic>
      <p:sp>
        <p:nvSpPr>
          <p:cNvPr id="28" name="Скругленный прямоугольник 27"/>
          <p:cNvSpPr/>
          <p:nvPr/>
        </p:nvSpPr>
        <p:spPr>
          <a:xfrm>
            <a:off x="2257117" y="3555272"/>
            <a:ext cx="2068830" cy="13139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1. Необходимо выбрать подсистему «Казначейское сопровождение»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1704515" y="3823397"/>
            <a:ext cx="490046" cy="3067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4954597" y="2102826"/>
            <a:ext cx="1783080" cy="12413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2. Вкладки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«Рабочие места» и «Формуляры»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2668596" y="2102825"/>
            <a:ext cx="2286002" cy="62068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30" idx="1"/>
          </p:cNvCxnSpPr>
          <p:nvPr/>
        </p:nvCxnSpPr>
        <p:spPr>
          <a:xfrm flipH="1" flipV="1">
            <a:off x="3697297" y="2092974"/>
            <a:ext cx="1257301" cy="63053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5132511" y="3789070"/>
            <a:ext cx="1828841" cy="19743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Во вкладке «Рабочие места» только форма «Лицевые счета», во вкладке «Формуляры» – основное меню ПУР(КС)</a:t>
            </a:r>
          </a:p>
        </p:txBody>
      </p:sp>
      <p:sp>
        <p:nvSpPr>
          <p:cNvPr id="34" name="Стрелка вниз 33"/>
          <p:cNvSpPr/>
          <p:nvPr/>
        </p:nvSpPr>
        <p:spPr>
          <a:xfrm>
            <a:off x="5783581" y="3409653"/>
            <a:ext cx="175789" cy="291239"/>
          </a:xfrm>
          <a:prstGeom prst="downArrow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558686" y="9037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Начало работы</a:t>
            </a:r>
            <a:endParaRPr lang="ru-RU" altLang="ru-RU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3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1"/>
          <p:cNvSpPr>
            <a:spLocks noGrp="1"/>
          </p:cNvSpPr>
          <p:nvPr>
            <p:ph type="ftr" sz="quarter" idx="10"/>
          </p:nvPr>
        </p:nvSpPr>
        <p:spPr>
          <a:xfrm>
            <a:off x="307974" y="6683375"/>
            <a:ext cx="4096386" cy="1746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Управление Федерального казначейства по Кемеровской области - Кузбассу</a:t>
            </a:r>
            <a:endParaRPr lang="ru-RU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339967"/>
              </p:ext>
            </p:extLst>
          </p:nvPr>
        </p:nvGraphicFramePr>
        <p:xfrm>
          <a:off x="939165" y="1392688"/>
          <a:ext cx="6930390" cy="4528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0130"/>
                <a:gridCol w="2310130"/>
                <a:gridCol w="2310130"/>
              </a:tblGrid>
              <a:tr h="42644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Распорядок операционного дня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График приема и обработки полученных документов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6442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 документа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Время обработки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6442">
                <a:tc rowSpan="5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8:00 – 1</a:t>
                      </a:r>
                      <a:r>
                        <a:rPr lang="en-US" sz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  <a:r>
                        <a:rPr lang="ru-RU" sz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:00 (в дни, предшествующие выходным и нерабочим праздничным дням до 16:00)</a:t>
                      </a:r>
                    </a:p>
                    <a:p>
                      <a:endParaRPr lang="ru-RU" sz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Платежное поручение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Не позднее второго рабочего дня, следующего за днем получения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0901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Запрос на аннулирование заявки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До 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момента отправки расчетного документа в банк</a:t>
                      </a:r>
                    </a:p>
                  </a:txBody>
                  <a:tcPr marL="68580" marR="68580" marT="0" marB="0" anchor="ctr"/>
                </a:tc>
              </a:tr>
              <a:tr h="841201">
                <a:tc v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Сведения об операциях  с целевыми средствами, на 20_ год и на плановый период 20_ и 20_ </a:t>
                      </a: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годов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altLang="ru-RU" sz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Не позднее рабочего дня, следующего за днем </a:t>
                      </a:r>
                      <a:r>
                        <a:rPr lang="ru-RU" sz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получения</a:t>
                      </a:r>
                      <a:endParaRPr lang="ru-RU" sz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841201">
                <a:tc vMerge="1">
                  <a:txBody>
                    <a:bodyPr/>
                    <a:lstStyle/>
                    <a:p>
                      <a:endParaRPr lang="ru-RU" sz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Заявление на выдачу (перевод, изменение) казначейского обеспечения обязательств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Не позднее второго рабочего дня после дня получения</a:t>
                      </a:r>
                    </a:p>
                  </a:txBody>
                  <a:tcPr marL="68580" marR="68580" marT="0" marB="0"/>
                </a:tc>
              </a:tr>
              <a:tr h="630901">
                <a:tc vMerge="1">
                  <a:txBody>
                    <a:bodyPr/>
                    <a:lstStyle/>
                    <a:p>
                      <a:endParaRPr lang="ru-RU" sz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Заявление на отзыв казначейского обеспечения обязательств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Не позднее рабочего дня, следующего за днем получения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401225" y="845613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Сроки обработки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320604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  <p:sp>
        <p:nvSpPr>
          <p:cNvPr id="15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17" name="Рисунок 16" descr="Все документ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604" y="1592632"/>
            <a:ext cx="7199709" cy="3754576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3409597" y="2722142"/>
            <a:ext cx="2004767" cy="12935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«Все документы» - список документов в любом пункте меню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607641" y="2722143"/>
            <a:ext cx="2362021" cy="29732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Если во вкладке «Формуляры» отсутствует «ПУР(КС)», нужно обратиться в казначейство по месту подключения к ГИИС «Электронный бюджет» и проверить подключение ролей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2190396" y="2722142"/>
            <a:ext cx="1219200" cy="3352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558686" y="9037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Начало работы</a:t>
            </a:r>
            <a:endParaRPr lang="ru-RU" altLang="ru-RU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55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Ф фонарные групп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670" y="2280435"/>
            <a:ext cx="6817802" cy="291801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310502" y="1318258"/>
            <a:ext cx="1742681" cy="142220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Щелкнуть правой кнопкой мыши по заголовку любой таблицы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49220" y="5316777"/>
            <a:ext cx="1487436" cy="10873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Выбрать колонки для отображения, нажать ОК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186" y="3337787"/>
            <a:ext cx="974589" cy="51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3777870" y="2401207"/>
            <a:ext cx="532632" cy="62890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802069" y="2740460"/>
            <a:ext cx="1325905" cy="8271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Нажать «Выбор колонок»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5016145" y="3127763"/>
            <a:ext cx="785923" cy="420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559" y="3946866"/>
            <a:ext cx="1787708" cy="232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 стрелкой 17"/>
          <p:cNvCxnSpPr/>
          <p:nvPr/>
        </p:nvCxnSpPr>
        <p:spPr>
          <a:xfrm flipV="1">
            <a:off x="5436656" y="5411814"/>
            <a:ext cx="730827" cy="44863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904202" y="832304"/>
            <a:ext cx="6666711" cy="4001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Списковая форма. Настройка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6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sz="9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>
                <a:solidFill>
                  <a:schemeClr val="bg1"/>
                </a:solidFill>
              </a:rPr>
              <a:t>kemerovskaya.roskazna.ru</a:t>
            </a:r>
          </a:p>
        </p:txBody>
      </p:sp>
    </p:spTree>
    <p:extLst>
      <p:ext uri="{BB962C8B-B14F-4D97-AF65-F5344CB8AC3E}">
        <p14:creationId xmlns:p14="http://schemas.microsoft.com/office/powerpoint/2010/main" val="194735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6" y="6446839"/>
            <a:ext cx="1916113" cy="315471"/>
          </a:xfrm>
        </p:spPr>
        <p:txBody>
          <a:bodyPr/>
          <a:lstStyle/>
          <a:p>
            <a:pPr>
              <a:defRPr/>
            </a:pPr>
            <a:fld id="{D6A13EC5-B0CC-4E10-968B-DC5F17CAC55E}" type="slidenum">
              <a:rPr lang="ru-RU" sz="900">
                <a:solidFill>
                  <a:schemeClr val="bg1"/>
                </a:solidFill>
                <a:latin typeface="+mj-lt"/>
              </a:rPr>
              <a:pPr>
                <a:defRPr/>
              </a:pPr>
              <a:t>5</a:t>
            </a:fld>
            <a:endParaRPr lang="ru-RU" sz="90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ru-RU" sz="900" i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654" y="3796082"/>
            <a:ext cx="200634" cy="15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217" y="3209894"/>
            <a:ext cx="234071" cy="140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792" y="4347743"/>
            <a:ext cx="215570" cy="150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741" y="4940704"/>
            <a:ext cx="244313" cy="15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217" y="5547322"/>
            <a:ext cx="265870" cy="15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7496076" y="3008307"/>
            <a:ext cx="1386840" cy="54361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действию не приступали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99035" y="3650646"/>
            <a:ext cx="1383882" cy="4446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не требуется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481197" y="4184080"/>
            <a:ext cx="1537391" cy="456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не выполнено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9035" y="4781636"/>
            <a:ext cx="1519553" cy="4837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выполняется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99035" y="5396508"/>
            <a:ext cx="1565675" cy="72235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выполнено успешно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СФ фонарные группы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8083" y="2744886"/>
            <a:ext cx="6725202" cy="2878387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07084" y="1667965"/>
            <a:ext cx="2419192" cy="13403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 любой списковой форме присутствуют «фонари», отражающие статус определенного действия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605400" y="2225308"/>
            <a:ext cx="1254576" cy="5416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Статусы действий</a:t>
            </a:r>
            <a:endParaRPr lang="ru-RU" sz="16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836" y="781997"/>
            <a:ext cx="8740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Списковая форма документов. </a:t>
            </a:r>
          </a:p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Фонарные группы</a:t>
            </a:r>
          </a:p>
        </p:txBody>
      </p:sp>
    </p:spTree>
    <p:extLst>
      <p:ext uri="{BB962C8B-B14F-4D97-AF65-F5344CB8AC3E}">
        <p14:creationId xmlns:p14="http://schemas.microsoft.com/office/powerpoint/2010/main" val="361852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6" y="6446839"/>
            <a:ext cx="1916113" cy="315471"/>
          </a:xfrm>
        </p:spPr>
        <p:txBody>
          <a:bodyPr/>
          <a:lstStyle/>
          <a:p>
            <a:pPr>
              <a:defRPr/>
            </a:pPr>
            <a:fld id="{D6A13EC5-B0CC-4E10-968B-DC5F17CAC55E}" type="slidenum">
              <a:rPr lang="ru-RU" sz="900">
                <a:solidFill>
                  <a:schemeClr val="bg1"/>
                </a:solidFill>
                <a:latin typeface="+mj-lt"/>
              </a:rPr>
              <a:pPr>
                <a:defRPr/>
              </a:pPr>
              <a:t>6</a:t>
            </a:fld>
            <a:endParaRPr lang="ru-RU" sz="90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ru-RU" sz="900" i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7496" y="2226580"/>
            <a:ext cx="1861303" cy="4083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согласовании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25407" y="1726837"/>
            <a:ext cx="4859749" cy="45750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редактирования документа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3765" y="4493389"/>
            <a:ext cx="2095873" cy="3123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утверждении ЦС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679" y="4872070"/>
            <a:ext cx="2202511" cy="3604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платежа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1679" y="5301751"/>
            <a:ext cx="2202884" cy="6358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 подкрепления КОО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авая фигурная скобка 16"/>
          <p:cNvSpPr/>
          <p:nvPr/>
        </p:nvSpPr>
        <p:spPr>
          <a:xfrm>
            <a:off x="2784771" y="3706165"/>
            <a:ext cx="188224" cy="2740674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2784771" y="2291324"/>
            <a:ext cx="188223" cy="777099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125408" y="4516249"/>
            <a:ext cx="4648168" cy="9150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Промежуточные статусы Центра специализации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20920" y="6001001"/>
            <a:ext cx="1548718" cy="4160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отмене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08335" y="3133429"/>
            <a:ext cx="1861303" cy="4926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утверждении Заказчиком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0187" y="1769073"/>
            <a:ext cx="2028612" cy="37334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Черновик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915677" y="2681487"/>
            <a:ext cx="1754292" cy="3869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утверждении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46566" y="4103419"/>
            <a:ext cx="2023072" cy="3366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согласовании ЦС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125407" y="2291324"/>
            <a:ext cx="4981511" cy="8421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Промежуточные статусы клиента (до отправки документа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госзаказчику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в ЦС с любого статуса можно вернуть в статус «Черновик»)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125408" y="3199672"/>
            <a:ext cx="4878787" cy="3640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Промежуточный статус государственного заказчика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38379" y="3706165"/>
            <a:ext cx="1931590" cy="3186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исполнении ЦС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88820" y="883921"/>
            <a:ext cx="5607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Промежуточные статусы документов</a:t>
            </a:r>
            <a:endParaRPr lang="ru-RU" altLang="ru-RU" b="1" dirty="0">
              <a:solidFill>
                <a:schemeClr val="tx2"/>
              </a:solidFill>
              <a:latin typeface="Times New Roman" pitchFamily="18" charset="0"/>
              <a:ea typeface="Open Sans Condensed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87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5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6" y="6446839"/>
            <a:ext cx="1916113" cy="315471"/>
          </a:xfrm>
        </p:spPr>
        <p:txBody>
          <a:bodyPr/>
          <a:lstStyle/>
          <a:p>
            <a:pPr>
              <a:defRPr/>
            </a:pPr>
            <a:fld id="{D6A13EC5-B0CC-4E10-968B-DC5F17CAC55E}" type="slidenum">
              <a:rPr lang="ru-RU" sz="900">
                <a:solidFill>
                  <a:schemeClr val="bg1"/>
                </a:solidFill>
                <a:latin typeface="+mj-lt"/>
              </a:rPr>
              <a:pPr>
                <a:defRPr/>
              </a:pPr>
              <a:t>7</a:t>
            </a:fld>
            <a:endParaRPr lang="ru-RU" sz="90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ru-RU" sz="900" i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92922" y="2169423"/>
            <a:ext cx="2688754" cy="11648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Отменен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22374" y="3833852"/>
            <a:ext cx="2688754" cy="11648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98574" y="2169104"/>
            <a:ext cx="2688754" cy="11651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92922" y="3833852"/>
            <a:ext cx="2688754" cy="11648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Аннулирован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2374" y="861060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Окончательные статусы документов</a:t>
            </a:r>
          </a:p>
        </p:txBody>
      </p:sp>
    </p:spTree>
    <p:extLst>
      <p:ext uri="{BB962C8B-B14F-4D97-AF65-F5344CB8AC3E}">
        <p14:creationId xmlns:p14="http://schemas.microsoft.com/office/powerpoint/2010/main" val="144418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6" y="6446839"/>
            <a:ext cx="1916113" cy="315471"/>
          </a:xfrm>
        </p:spPr>
        <p:txBody>
          <a:bodyPr/>
          <a:lstStyle/>
          <a:p>
            <a:pPr>
              <a:defRPr/>
            </a:pPr>
            <a:fld id="{D6A13EC5-B0CC-4E10-968B-DC5F17CAC55E}" type="slidenum">
              <a:rPr lang="ru-RU" sz="900">
                <a:solidFill>
                  <a:schemeClr val="bg1"/>
                </a:solidFill>
                <a:latin typeface="+mj-lt"/>
              </a:rPr>
              <a:pPr>
                <a:defRPr/>
              </a:pPr>
              <a:t>8</a:t>
            </a:fld>
            <a:endParaRPr lang="ru-RU" sz="90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ru-RU" sz="900" i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4" y="2281749"/>
            <a:ext cx="7262100" cy="347713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313456" y="4741612"/>
            <a:ext cx="1900404" cy="145161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любом окне со списком можно нажать на заголовок первого столбца, откроется строка фильтра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>
            <a:stCxn id="8" idx="1"/>
          </p:cNvCxnSpPr>
          <p:nvPr/>
        </p:nvCxnSpPr>
        <p:spPr>
          <a:xfrm flipH="1" flipV="1">
            <a:off x="527510" y="2950465"/>
            <a:ext cx="1785946" cy="25169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6713221" y="3739583"/>
            <a:ext cx="2295048" cy="100203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Выбрать нужную запись двойным щелчком мыши либо отметить ее и нажать кнопку «ОК»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6987540" y="4741612"/>
            <a:ext cx="873205" cy="84963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7478634" y="1804122"/>
            <a:ext cx="1593295" cy="13606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 фильтре можно заменить любое количество символов знаком %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5406932" y="2649311"/>
            <a:ext cx="2071702" cy="4206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8" idx="0"/>
          </p:cNvCxnSpPr>
          <p:nvPr/>
        </p:nvCxnSpPr>
        <p:spPr>
          <a:xfrm flipV="1">
            <a:off x="3263658" y="3164776"/>
            <a:ext cx="49932" cy="15768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1608570" y="9418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Работа с фильтрами</a:t>
            </a:r>
          </a:p>
        </p:txBody>
      </p:sp>
    </p:spTree>
    <p:extLst>
      <p:ext uri="{BB962C8B-B14F-4D97-AF65-F5344CB8AC3E}">
        <p14:creationId xmlns:p14="http://schemas.microsoft.com/office/powerpoint/2010/main" val="389468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6" y="6446839"/>
            <a:ext cx="1916113" cy="315471"/>
          </a:xfrm>
        </p:spPr>
        <p:txBody>
          <a:bodyPr/>
          <a:lstStyle/>
          <a:p>
            <a:pPr>
              <a:defRPr/>
            </a:pPr>
            <a:fld id="{D6A13EC5-B0CC-4E10-968B-DC5F17CAC55E}" type="slidenum">
              <a:rPr lang="ru-RU" sz="900">
                <a:solidFill>
                  <a:schemeClr val="bg1"/>
                </a:solidFill>
                <a:latin typeface="+mj-lt"/>
              </a:rPr>
              <a:pPr>
                <a:defRPr/>
              </a:pPr>
              <a:t>9</a:t>
            </a:fld>
            <a:endParaRPr lang="ru-RU" sz="900" dirty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ru-RU" sz="900" i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6"/>
            <a:ext cx="4187826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pic>
        <p:nvPicPr>
          <p:cNvPr id="7" name="Рисунок 6" descr="Создать копирова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" y="3297284"/>
            <a:ext cx="4829545" cy="207097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63349" y="3456294"/>
            <a:ext cx="567037" cy="3143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44396" y="3456294"/>
            <a:ext cx="481981" cy="3143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88152" y="2118193"/>
            <a:ext cx="1474296" cy="74664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Создать документ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>
            <a:stCxn id="10" idx="1"/>
          </p:cNvCxnSpPr>
          <p:nvPr/>
        </p:nvCxnSpPr>
        <p:spPr>
          <a:xfrm flipH="1">
            <a:off x="1192720" y="2491515"/>
            <a:ext cx="495432" cy="8716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5722620" y="3521636"/>
            <a:ext cx="3131820" cy="20047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Копирование доступно в пунктах меню «Сведения об операциях с ЦС» и «Платежные поручения - Исходящие выплаты»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833872" y="3770670"/>
            <a:ext cx="2888748" cy="7575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Копия пп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33019" y="1981200"/>
            <a:ext cx="3993373" cy="119801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961712" y="2165346"/>
            <a:ext cx="286933" cy="3261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5105178" y="2580206"/>
            <a:ext cx="617443" cy="194798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608570" y="941842"/>
            <a:ext cx="6666711" cy="38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09" tIns="54404" rIns="108809" bIns="54404">
            <a:spAutoFit/>
          </a:bodyPr>
          <a:lstStyle/>
          <a:p>
            <a:pPr algn="ctr" eaLnBrk="0" hangingPunct="0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Создание документа</a:t>
            </a:r>
          </a:p>
        </p:txBody>
      </p:sp>
    </p:spTree>
    <p:extLst>
      <p:ext uri="{BB962C8B-B14F-4D97-AF65-F5344CB8AC3E}">
        <p14:creationId xmlns:p14="http://schemas.microsoft.com/office/powerpoint/2010/main" val="2179285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5956</TotalTime>
  <Words>1015</Words>
  <Application>Microsoft Office PowerPoint</Application>
  <PresentationFormat>Экран (4:3)</PresentationFormat>
  <Paragraphs>165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Приоритетные направления деятельности Управления Федерального казначейства по Кемеровской области  в 2014 году</dc:title>
  <dc:creator>PopovaOV</dc:creator>
  <cp:lastModifiedBy>Чибирякова Татьяна Сергеевна</cp:lastModifiedBy>
  <cp:revision>568</cp:revision>
  <cp:lastPrinted>2018-09-18T02:06:20Z</cp:lastPrinted>
  <dcterms:created xsi:type="dcterms:W3CDTF">2017-08-14T15:12:39Z</dcterms:created>
  <dcterms:modified xsi:type="dcterms:W3CDTF">2020-11-18T12:46:10Z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2017-08-14T00:00:00Z</vt:filetime>
  </property>
</Properties>
</file>