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48" r:id="rId2"/>
    <p:sldId id="450" r:id="rId3"/>
    <p:sldId id="449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8400" autoAdjust="0"/>
  </p:normalViewPr>
  <p:slideViewPr>
    <p:cSldViewPr snapToGrid="0" snapToObjects="1">
      <p:cViewPr>
        <p:scale>
          <a:sx n="110" d="100"/>
          <a:sy n="110" d="100"/>
        </p:scale>
        <p:origin x="-1854" y="-19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907472" y="2442865"/>
            <a:ext cx="752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</a:rPr>
              <a:t>Открытие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раздела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</a:rPr>
              <a:t>на «71»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лицевом счете.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Формирование документа-основания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в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ГИИС ЭБ ПУР (КС)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области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6195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05373" y="6469635"/>
            <a:ext cx="1708302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081556" y="2099419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92981" y="1828726"/>
            <a:ext cx="1940117" cy="5664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Черновик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4483" y="1828726"/>
            <a:ext cx="5121555" cy="56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находится на стадии ввода информации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81" y="2754914"/>
            <a:ext cx="1940117" cy="6323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Удален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81" y="3639012"/>
            <a:ext cx="1940118" cy="5664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</a:t>
            </a:r>
            <a:r>
              <a:rPr lang="ru-RU" dirty="0" smtClean="0">
                <a:solidFill>
                  <a:schemeClr val="tx1"/>
                </a:solidFill>
              </a:rPr>
              <a:t>согласовании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81" y="4500212"/>
            <a:ext cx="1940118" cy="6760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утверждении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2981" y="5363629"/>
            <a:ext cx="1940118" cy="6873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исполнении в ЦС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14482" y="2745050"/>
            <a:ext cx="5121555" cy="56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удален в связи с ошибочным вводом информации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14484" y="3639012"/>
            <a:ext cx="5121555" cy="56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находится на стадии согласования клиентом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14483" y="4514119"/>
            <a:ext cx="5121555" cy="56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находится на стадии утверждения клиентом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14481" y="5300997"/>
            <a:ext cx="5121555" cy="56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направлен на обработку в Центр специализации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081556" y="3033197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076571" y="3922227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081556" y="4797334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081556" y="5588131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433741" y="1065677"/>
            <a:ext cx="323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Статусы Документа-основания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33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228860" y="6458547"/>
            <a:ext cx="1795767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2245" y="5383482"/>
            <a:ext cx="1963972" cy="5896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Включен в Перечень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081547" y="5641043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81547" y="2162195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12245" y="1858444"/>
            <a:ext cx="1963972" cy="5994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согласовании ЦС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14474" y="1857858"/>
            <a:ext cx="5121553" cy="600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находится на стадии согласования ЦС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2245" y="2784632"/>
            <a:ext cx="1963972" cy="5896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утверждении ЦС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2245" y="3668729"/>
            <a:ext cx="1963972" cy="5994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</a:t>
            </a:r>
            <a:r>
              <a:rPr lang="ru-RU" dirty="0" smtClean="0">
                <a:solidFill>
                  <a:schemeClr val="tx1"/>
                </a:solidFill>
              </a:rPr>
              <a:t>доработке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814473" y="2774182"/>
            <a:ext cx="5121553" cy="600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Документ-основание находится на стадии </a:t>
            </a:r>
            <a:r>
              <a:rPr lang="ru-RU" dirty="0" smtClean="0">
                <a:solidFill>
                  <a:schemeClr val="tx1"/>
                </a:solidFill>
              </a:rPr>
              <a:t>утверждения </a:t>
            </a:r>
            <a:r>
              <a:rPr lang="ru-RU" dirty="0">
                <a:solidFill>
                  <a:schemeClr val="tx1"/>
                </a:solidFill>
              </a:rPr>
              <a:t>ЦС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081547" y="3095973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076562" y="3985003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612241" y="4520065"/>
            <a:ext cx="1963972" cy="5896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Отменен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814470" y="4533387"/>
            <a:ext cx="5121553" cy="600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отказан, необходимо ввести новый документ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814468" y="5320265"/>
            <a:ext cx="5121553" cy="600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принят Центром специализации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8" name="Прямая со стрелкой 57"/>
          <p:cNvCxnSpPr/>
          <p:nvPr/>
        </p:nvCxnSpPr>
        <p:spPr>
          <a:xfrm>
            <a:off x="3081543" y="4850246"/>
            <a:ext cx="4727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0" name="Скругленный прямоугольник 59"/>
          <p:cNvSpPr/>
          <p:nvPr/>
        </p:nvSpPr>
        <p:spPr>
          <a:xfrm>
            <a:off x="3814471" y="3668144"/>
            <a:ext cx="5121553" cy="600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Документ-основание возвращен клиенту на доработку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33741" y="1065677"/>
            <a:ext cx="323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Статусы Документа-основания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2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37854" y="6469635"/>
            <a:ext cx="1684448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71398" y="653614"/>
            <a:ext cx="7271384" cy="654707"/>
          </a:xfrm>
          <a:prstGeom prst="rect">
            <a:avLst/>
          </a:prstGeom>
        </p:spPr>
        <p:txBody>
          <a:bodyPr vert="horz" lIns="112892" tIns="56446" rIns="112892" bIns="56446" rtlCol="0" anchor="ctr">
            <a:noAutofit/>
          </a:bodyPr>
          <a:lstStyle>
            <a:lvl1pPr algn="l" defTabSz="1128918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b="0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Arial" pitchFamily="34" charset="0"/>
              </a:rPr>
              <a:t>Уведомление о включении в Перечень Документов-оснований</a:t>
            </a:r>
            <a:endParaRPr lang="ru-RU" sz="1800" b="0" dirty="0">
              <a:solidFill>
                <a:schemeClr val="tx2"/>
              </a:solidFill>
              <a:latin typeface="Times New Roman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0689" y="1259190"/>
            <a:ext cx="8395349" cy="5833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 fontAlgn="auto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Пункт меню: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Формуляры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/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ПУР (КС)/Ведение Перечня документов-оснований/</a:t>
            </a:r>
          </a:p>
          <a:p>
            <a:pPr algn="ctr" fontAlgn="auto"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Уведомление о приеме документа-основания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" t="11144" r="1384" b="15896"/>
          <a:stretch/>
        </p:blipFill>
        <p:spPr bwMode="auto">
          <a:xfrm>
            <a:off x="540690" y="1950864"/>
            <a:ext cx="8395348" cy="369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398765" y="2415394"/>
            <a:ext cx="3599815" cy="262393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2" t="11634" r="19552" b="37777"/>
          <a:stretch/>
        </p:blipFill>
        <p:spPr bwMode="auto">
          <a:xfrm>
            <a:off x="2916004" y="3527250"/>
            <a:ext cx="5916635" cy="276480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74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410616" y="6469635"/>
            <a:ext cx="1581081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8" b="11890"/>
          <a:stretch/>
        </p:blipFill>
        <p:spPr bwMode="auto">
          <a:xfrm>
            <a:off x="307976" y="1590405"/>
            <a:ext cx="8516848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599785" y="2942433"/>
            <a:ext cx="691763" cy="795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594563" y="990130"/>
            <a:ext cx="423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128918" fontAlgn="auto">
              <a:spcAft>
                <a:spcPts val="0"/>
              </a:spcAft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Открытие раздела на «71» лицевом счете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27065" y="3195148"/>
            <a:ext cx="3026822" cy="234300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заключении нового контракта, внесение изменений в существующий контракт , а также после исполнения контракта необходимо актуализировать запись в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Перечне Документов-оснований</a:t>
            </a:r>
          </a:p>
        </p:txBody>
      </p:sp>
    </p:spTree>
    <p:extLst>
      <p:ext uri="{BB962C8B-B14F-4D97-AF65-F5344CB8AC3E}">
        <p14:creationId xmlns:p14="http://schemas.microsoft.com/office/powerpoint/2010/main" val="394658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3" r="1036" b="43153"/>
          <a:stretch/>
        </p:blipFill>
        <p:spPr bwMode="auto">
          <a:xfrm>
            <a:off x="440576" y="1262089"/>
            <a:ext cx="8426372" cy="222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572493" y="2001921"/>
            <a:ext cx="541411" cy="370460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96261" y="6469635"/>
            <a:ext cx="1581081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8958" y="821113"/>
            <a:ext cx="423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128918" fontAlgn="auto">
              <a:spcAft>
                <a:spcPts val="0"/>
              </a:spcAft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Открытие раздела на «71» лицевом счете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4" r="29360" b="26802"/>
          <a:stretch/>
        </p:blipFill>
        <p:spPr bwMode="auto">
          <a:xfrm>
            <a:off x="731648" y="3209186"/>
            <a:ext cx="5514470" cy="30724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731647" y="4226379"/>
            <a:ext cx="1450309" cy="75968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2330707" y="4830790"/>
            <a:ext cx="1801346" cy="491709"/>
          </a:xfrm>
          <a:prstGeom prst="wedgeRoundRectCallout">
            <a:avLst>
              <a:gd name="adj1" fmla="val -52553"/>
              <a:gd name="adj2" fmla="val -86250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выбрать тип заявки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33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700728" y="6469635"/>
            <a:ext cx="1308100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" t="11070" r="9340" b="10148"/>
          <a:stretch/>
        </p:blipFill>
        <p:spPr bwMode="auto">
          <a:xfrm>
            <a:off x="1536551" y="1956020"/>
            <a:ext cx="7543839" cy="377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0831" y="1789044"/>
            <a:ext cx="1614115" cy="11529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Выбирается клиент из справочника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804946" y="2870421"/>
            <a:ext cx="1129085" cy="6520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4509970" y="851220"/>
            <a:ext cx="4498858" cy="529417"/>
          </a:xfrm>
          <a:prstGeom prst="rect">
            <a:avLst/>
          </a:prstGeom>
        </p:spPr>
        <p:txBody>
          <a:bodyPr vert="horz" lIns="112892" tIns="56446" rIns="112892" bIns="56446" rtlCol="0" anchor="ctr">
            <a:noAutofit/>
          </a:bodyPr>
          <a:lstStyle>
            <a:lvl1pPr algn="l" defTabSz="1128918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ru-RU" sz="1800" b="0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Arial" pitchFamily="34" charset="0"/>
              </a:rPr>
              <a:t>Блок «Исполнитель»</a:t>
            </a:r>
            <a:endParaRPr lang="ru-RU" sz="1800" b="0" dirty="0">
              <a:solidFill>
                <a:schemeClr val="tx2"/>
              </a:solidFill>
              <a:latin typeface="Times New Roman" pitchFamily="18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348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276672" y="6469635"/>
            <a:ext cx="1732156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11043" r="4619" b="11292"/>
          <a:stretch/>
        </p:blipFill>
        <p:spPr bwMode="auto">
          <a:xfrm>
            <a:off x="388190" y="1781094"/>
            <a:ext cx="8519902" cy="441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409234" y="859170"/>
            <a:ext cx="4498858" cy="529417"/>
          </a:xfrm>
          <a:prstGeom prst="rect">
            <a:avLst/>
          </a:prstGeom>
        </p:spPr>
        <p:txBody>
          <a:bodyPr vert="horz" lIns="112892" tIns="56446" rIns="112892" bIns="56446" rtlCol="0" anchor="ctr">
            <a:noAutofit/>
          </a:bodyPr>
          <a:lstStyle>
            <a:lvl1pPr algn="l" defTabSz="1128918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ru-RU" sz="1800" b="0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Arial" pitchFamily="34" charset="0"/>
              </a:rPr>
              <a:t>Блок «Исполнитель»</a:t>
            </a:r>
            <a:endParaRPr lang="ru-RU" sz="1800" b="0" dirty="0">
              <a:solidFill>
                <a:schemeClr val="tx2"/>
              </a:solidFill>
              <a:latin typeface="Times New Roman" pitchFamily="18" charset="0"/>
              <a:ea typeface="+mn-ea"/>
              <a:cs typeface="Arial" pitchFamily="34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858247" y="3856380"/>
            <a:ext cx="1948069" cy="675861"/>
          </a:xfrm>
          <a:prstGeom prst="wedgeRoundRectCallout">
            <a:avLst>
              <a:gd name="adj1" fmla="val -52553"/>
              <a:gd name="adj2" fmla="val -86250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записи должен быть «Актуальная»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40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450372" y="6469635"/>
            <a:ext cx="1622066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8" t="31309" r="9223" b="16508"/>
          <a:stretch/>
        </p:blipFill>
        <p:spPr bwMode="auto">
          <a:xfrm>
            <a:off x="1152937" y="820310"/>
            <a:ext cx="6066845" cy="214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7" t="32528" r="13733" b="15653"/>
          <a:stretch/>
        </p:blipFill>
        <p:spPr bwMode="auto">
          <a:xfrm>
            <a:off x="469126" y="3083665"/>
            <a:ext cx="5128592" cy="206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" t="63309" r="9757" b="11061"/>
          <a:stretch/>
        </p:blipFill>
        <p:spPr bwMode="auto">
          <a:xfrm>
            <a:off x="397564" y="5246423"/>
            <a:ext cx="6058894" cy="106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100514" y="3576647"/>
            <a:ext cx="1892410" cy="108137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на основании справочных данных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152937" y="2015643"/>
            <a:ext cx="588397" cy="218665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91296" y="2035525"/>
            <a:ext cx="588397" cy="198783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514477" y="1979857"/>
            <a:ext cx="564540" cy="310118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621033" y="2015643"/>
            <a:ext cx="564540" cy="218665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152936" y="2211771"/>
            <a:ext cx="1726757" cy="292890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7974" y="5151006"/>
            <a:ext cx="5178425" cy="764763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48639" y="3916017"/>
            <a:ext cx="4969565" cy="238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088833" y="2431169"/>
            <a:ext cx="2011681" cy="11454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5597718" y="4715123"/>
            <a:ext cx="1510748" cy="628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159961" y="914602"/>
            <a:ext cx="20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Блок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«Исполнитель»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45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494719" y="6469636"/>
            <a:ext cx="1565179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" t="11693" r="1374" b="33682"/>
          <a:stretch/>
        </p:blipFill>
        <p:spPr bwMode="auto">
          <a:xfrm>
            <a:off x="307976" y="1796993"/>
            <a:ext cx="8656506" cy="2782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7976" y="4913903"/>
            <a:ext cx="2685391" cy="104162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на основании справочных данных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9111" y="3441453"/>
            <a:ext cx="3880237" cy="914399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80171" y="3567208"/>
            <a:ext cx="658633" cy="294199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52158" y="4885172"/>
            <a:ext cx="2751827" cy="1045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Заполняется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в соответствии с документом-основанием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1792871" y="4355852"/>
            <a:ext cx="225710" cy="529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1" idx="0"/>
          </p:cNvCxnSpPr>
          <p:nvPr/>
        </p:nvCxnSpPr>
        <p:spPr>
          <a:xfrm flipV="1">
            <a:off x="4628072" y="3845507"/>
            <a:ext cx="208400" cy="10396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6288658" y="4847852"/>
            <a:ext cx="2675824" cy="1107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Заполняется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указание, что Заказчик находится в закрытой части Сводного реестра</a:t>
            </a:r>
          </a:p>
        </p:txBody>
      </p:sp>
      <p:sp>
        <p:nvSpPr>
          <p:cNvPr id="18" name="Овал 17"/>
          <p:cNvSpPr/>
          <p:nvPr/>
        </p:nvSpPr>
        <p:spPr>
          <a:xfrm>
            <a:off x="5740543" y="3567208"/>
            <a:ext cx="1367625" cy="278297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17" idx="0"/>
          </p:cNvCxnSpPr>
          <p:nvPr/>
        </p:nvCxnSpPr>
        <p:spPr>
          <a:xfrm flipH="1" flipV="1">
            <a:off x="6650966" y="3898652"/>
            <a:ext cx="975604" cy="949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463864" y="970261"/>
            <a:ext cx="1813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Блок «Заказчик»</a:t>
            </a:r>
          </a:p>
        </p:txBody>
      </p:sp>
    </p:spTree>
    <p:extLst>
      <p:ext uri="{BB962C8B-B14F-4D97-AF65-F5344CB8AC3E}">
        <p14:creationId xmlns:p14="http://schemas.microsoft.com/office/powerpoint/2010/main" val="1954918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402664" y="6492053"/>
            <a:ext cx="1644692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" t="30239" r="8450" b="26442"/>
          <a:stretch/>
        </p:blipFill>
        <p:spPr bwMode="auto">
          <a:xfrm>
            <a:off x="500267" y="1669370"/>
            <a:ext cx="6175461" cy="176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61146" y="974035"/>
            <a:ext cx="3010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Блок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«Документ-основание»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69430" r="7165" b="14480"/>
          <a:stretch/>
        </p:blipFill>
        <p:spPr bwMode="auto">
          <a:xfrm>
            <a:off x="500267" y="4381167"/>
            <a:ext cx="6175461" cy="6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16788" y="5405392"/>
            <a:ext cx="6158940" cy="7143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12892" tIns="56446" rIns="112892" bIns="56446"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аполняется автоматически, </a:t>
            </a:r>
          </a:p>
          <a:p>
            <a:pPr algn="ctr" fontAlgn="auto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необходимо проверять правильность заполнения</a:t>
            </a:r>
          </a:p>
        </p:txBody>
      </p:sp>
      <p:cxnSp>
        <p:nvCxnSpPr>
          <p:cNvPr id="6" name="Прямая со стрелкой 5"/>
          <p:cNvCxnSpPr>
            <a:stCxn id="7" idx="0"/>
          </p:cNvCxnSpPr>
          <p:nvPr/>
        </p:nvCxnSpPr>
        <p:spPr>
          <a:xfrm flipH="1" flipV="1">
            <a:off x="1995778" y="4882101"/>
            <a:ext cx="1600480" cy="5232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" t="59319" r="16582" b="31003"/>
          <a:stretch/>
        </p:blipFill>
        <p:spPr bwMode="auto">
          <a:xfrm>
            <a:off x="516788" y="3649649"/>
            <a:ext cx="6158940" cy="42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вал 9"/>
          <p:cNvSpPr/>
          <p:nvPr/>
        </p:nvSpPr>
        <p:spPr>
          <a:xfrm>
            <a:off x="57314" y="1693021"/>
            <a:ext cx="6076054" cy="1765593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90412" y="1947867"/>
            <a:ext cx="2075290" cy="120859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аполняются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в соответствии с документом-основанием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42703" y="3580184"/>
            <a:ext cx="2122999" cy="7235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Заполняется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 fontAlgn="auto"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Центром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специализации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1804945" y="3776869"/>
            <a:ext cx="4419959" cy="373711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85028" y="3741087"/>
            <a:ext cx="948330" cy="389614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>
            <a:stCxn id="11" idx="1"/>
          </p:cNvCxnSpPr>
          <p:nvPr/>
        </p:nvCxnSpPr>
        <p:spPr>
          <a:xfrm flipH="1">
            <a:off x="6133368" y="2552166"/>
            <a:ext cx="75704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2" idx="1"/>
          </p:cNvCxnSpPr>
          <p:nvPr/>
        </p:nvCxnSpPr>
        <p:spPr>
          <a:xfrm flipH="1">
            <a:off x="6224906" y="3941968"/>
            <a:ext cx="617797" cy="54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85028" y="4389118"/>
            <a:ext cx="1804993" cy="500934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84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74739" y="6469635"/>
            <a:ext cx="1634089" cy="315471"/>
          </a:xfrm>
        </p:spPr>
        <p:txBody>
          <a:bodyPr/>
          <a:lstStyle/>
          <a:p>
            <a:pPr>
              <a:defRPr/>
            </a:pPr>
            <a:fld id="{38C73F64-280E-41AB-BA61-69D3872B9A8D}" type="slidenum">
              <a:rPr lang="ru-RU" sz="900" i="1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sz="900" i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</a:rPr>
              <a:t>kemerovskaya.roskazna.ru</a:t>
            </a:r>
            <a:endParaRPr lang="ru-RU" sz="900" i="1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" t="11217" r="7712" b="24715"/>
          <a:stretch/>
        </p:blipFill>
        <p:spPr bwMode="auto">
          <a:xfrm>
            <a:off x="928539" y="1470991"/>
            <a:ext cx="7551227" cy="295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842838" y="2091193"/>
            <a:ext cx="1065475" cy="532737"/>
          </a:xfrm>
          <a:prstGeom prst="ellipse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539" y="4733201"/>
            <a:ext cx="7551227" cy="8746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заполнения полей необходимо выполнить команду «Проверить документ»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69134" y="974035"/>
            <a:ext cx="3010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Блок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«Документ-основание»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5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5316</TotalTime>
  <Words>350</Words>
  <Application>Microsoft Office PowerPoint</Application>
  <PresentationFormat>Экран (4:3)</PresentationFormat>
  <Paragraphs>87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514</cp:revision>
  <cp:lastPrinted>2018-09-18T02:06:20Z</cp:lastPrinted>
  <dcterms:created xsi:type="dcterms:W3CDTF">2017-08-14T15:12:39Z</dcterms:created>
  <dcterms:modified xsi:type="dcterms:W3CDTF">2020-11-19T11:25:14Z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