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</p:sldMasterIdLst>
  <p:notesMasterIdLst>
    <p:notesMasterId r:id="rId20"/>
  </p:notesMasterIdLst>
  <p:sldIdLst>
    <p:sldId id="259" r:id="rId2"/>
    <p:sldId id="260" r:id="rId3"/>
    <p:sldId id="274" r:id="rId4"/>
    <p:sldId id="275" r:id="rId5"/>
    <p:sldId id="264" r:id="rId6"/>
    <p:sldId id="265" r:id="rId7"/>
    <p:sldId id="277" r:id="rId8"/>
    <p:sldId id="276" r:id="rId9"/>
    <p:sldId id="279" r:id="rId10"/>
    <p:sldId id="278" r:id="rId11"/>
    <p:sldId id="280" r:id="rId12"/>
    <p:sldId id="268" r:id="rId13"/>
    <p:sldId id="269" r:id="rId14"/>
    <p:sldId id="270" r:id="rId15"/>
    <p:sldId id="271" r:id="rId16"/>
    <p:sldId id="272" r:id="rId17"/>
    <p:sldId id="273" r:id="rId18"/>
    <p:sldId id="28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514" y="-7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EC1512-8393-45F6-9330-83BFF7E2AFD1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ED3B9F-F0EC-42F5-994B-DB60C4748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101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87388"/>
            <a:ext cx="4568825" cy="3425825"/>
          </a:xfrm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681" y="4343437"/>
            <a:ext cx="5488640" cy="411560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4248303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87388"/>
            <a:ext cx="4568825" cy="3425825"/>
          </a:xfrm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681" y="4343438"/>
            <a:ext cx="5488640" cy="411560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6001986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87388"/>
            <a:ext cx="4568825" cy="3425825"/>
          </a:xfrm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681" y="4343438"/>
            <a:ext cx="5488640" cy="411560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672309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87388"/>
            <a:ext cx="4568825" cy="3425825"/>
          </a:xfrm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681" y="4343437"/>
            <a:ext cx="5488640" cy="411560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0826298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87388"/>
            <a:ext cx="4568825" cy="3425825"/>
          </a:xfrm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681" y="4343437"/>
            <a:ext cx="5488640" cy="411560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8442744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ED3B9F-F0EC-42F5-994B-DB60C47484A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1529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87388"/>
            <a:ext cx="4568825" cy="3425825"/>
          </a:xfrm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681" y="4343437"/>
            <a:ext cx="5488640" cy="411560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6962836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87388"/>
            <a:ext cx="4568825" cy="3425825"/>
          </a:xfrm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681" y="4343438"/>
            <a:ext cx="5488640" cy="411560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5445908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87388"/>
            <a:ext cx="4568825" cy="3425825"/>
          </a:xfrm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681" y="4343438"/>
            <a:ext cx="5488640" cy="411560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5440375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87388"/>
            <a:ext cx="4568825" cy="3425825"/>
          </a:xfrm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681" y="4343438"/>
            <a:ext cx="5488640" cy="411560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9802357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87388"/>
            <a:ext cx="4568825" cy="3425825"/>
          </a:xfrm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681" y="4343438"/>
            <a:ext cx="5488640" cy="411560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262252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>
                <a:solidFill>
                  <a:prstClr val="white"/>
                </a:solidFill>
              </a:rPr>
              <a:t>Управление Федерального казначейства по Кемеровской области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F447E34-9827-44EB-A1B8-70E5C20E1361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kemerovskaya.roskazna.ru</a:t>
            </a:r>
          </a:p>
        </p:txBody>
      </p:sp>
    </p:spTree>
    <p:extLst>
      <p:ext uri="{BB962C8B-B14F-4D97-AF65-F5344CB8AC3E}">
        <p14:creationId xmlns:p14="http://schemas.microsoft.com/office/powerpoint/2010/main" val="721115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116633"/>
            <a:ext cx="5760640" cy="504056"/>
          </a:xfrm>
        </p:spPr>
        <p:txBody>
          <a:bodyPr>
            <a:noAutofit/>
          </a:bodyPr>
          <a:lstStyle>
            <a:lvl1pPr algn="l">
              <a:defRPr sz="2700"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7627938" y="6683375"/>
            <a:ext cx="1303337" cy="12824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7975" y="6683375"/>
            <a:ext cx="3405188" cy="12824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Управление Федерального казначейства по Кемеровской области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627938" y="6311900"/>
            <a:ext cx="1308100" cy="18466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932836-BE5D-489F-BD42-7CDC870F2A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58206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lIns="0" tIns="0" rIns="0" bIns="0"/>
          <a:lstStyle/>
          <a:p>
            <a:pPr>
              <a:defRPr/>
            </a:pPr>
            <a:endParaRPr>
              <a:solidFill>
                <a:prstClr val="black"/>
              </a:solidFill>
            </a:endParaRPr>
          </a:p>
        </p:txBody>
      </p:sp>
      <p:sp>
        <p:nvSpPr>
          <p:cNvPr id="5" name="bk object 17"/>
          <p:cNvSpPr/>
          <p:nvPr/>
        </p:nvSpPr>
        <p:spPr>
          <a:xfrm>
            <a:off x="323850" y="1412875"/>
            <a:ext cx="8569325" cy="47529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lIns="0" tIns="0" rIns="0" bIns="0"/>
          <a:lstStyle/>
          <a:p>
            <a:pPr>
              <a:defRPr/>
            </a:pPr>
            <a:endParaRPr>
              <a:solidFill>
                <a:prstClr val="black"/>
              </a:solidFill>
            </a:endParaRPr>
          </a:p>
        </p:txBody>
      </p:sp>
      <p:sp>
        <p:nvSpPr>
          <p:cNvPr id="6" name="bk object 18"/>
          <p:cNvSpPr/>
          <p:nvPr/>
        </p:nvSpPr>
        <p:spPr>
          <a:xfrm>
            <a:off x="323850" y="1412875"/>
            <a:ext cx="8569325" cy="4752975"/>
          </a:xfrm>
          <a:custGeom>
            <a:avLst/>
            <a:gdLst/>
            <a:ahLst/>
            <a:cxnLst/>
            <a:rect l="l" t="t" r="r" b="b"/>
            <a:pathLst>
              <a:path w="8569325" h="4752975">
                <a:moveTo>
                  <a:pt x="0" y="4752467"/>
                </a:moveTo>
                <a:lnTo>
                  <a:pt x="8568944" y="4752467"/>
                </a:lnTo>
                <a:lnTo>
                  <a:pt x="8568944" y="0"/>
                </a:lnTo>
                <a:lnTo>
                  <a:pt x="0" y="0"/>
                </a:lnTo>
                <a:lnTo>
                  <a:pt x="0" y="475246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lIns="0" tIns="0" rIns="0" bIns="0"/>
          <a:lstStyle/>
          <a:p>
            <a:pPr>
              <a:defRPr/>
            </a:pPr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>
                <a:solidFill>
                  <a:prstClr val="white"/>
                </a:solidFill>
              </a:rPr>
              <a:t>Управление Федерального казначейства по Кемеровской области</a:t>
            </a:r>
          </a:p>
        </p:txBody>
      </p:sp>
      <p:sp>
        <p:nvSpPr>
          <p:cNvPr id="8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287722B-A501-4F8F-8953-754B79B48F68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kemerovskaya.roskazna.ru</a:t>
            </a:r>
          </a:p>
        </p:txBody>
      </p:sp>
    </p:spTree>
    <p:extLst>
      <p:ext uri="{BB962C8B-B14F-4D97-AF65-F5344CB8AC3E}">
        <p14:creationId xmlns:p14="http://schemas.microsoft.com/office/powerpoint/2010/main" val="2483704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>
                <a:solidFill>
                  <a:prstClr val="white"/>
                </a:solidFill>
              </a:rPr>
              <a:t>Управление Федерального казначейства по Кемеровской области</a:t>
            </a:r>
          </a:p>
        </p:txBody>
      </p:sp>
      <p:sp>
        <p:nvSpPr>
          <p:cNvPr id="6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BAC843E-917B-4909-B1E9-8D457FF7366F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kemerovskaya.roskazna.ru</a:t>
            </a:r>
          </a:p>
        </p:txBody>
      </p:sp>
    </p:spTree>
    <p:extLst>
      <p:ext uri="{BB962C8B-B14F-4D97-AF65-F5344CB8AC3E}">
        <p14:creationId xmlns:p14="http://schemas.microsoft.com/office/powerpoint/2010/main" val="1907954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>
                <a:solidFill>
                  <a:prstClr val="white"/>
                </a:solidFill>
              </a:rPr>
              <a:t>Управление Федерального казначейства по Кемеровской области</a:t>
            </a:r>
          </a:p>
        </p:txBody>
      </p:sp>
      <p:sp>
        <p:nvSpPr>
          <p:cNvPr id="4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41CAA12-9F0E-4F9E-99FE-A8A811A1EF92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kemerovskaya.roskazna.ru</a:t>
            </a:r>
          </a:p>
        </p:txBody>
      </p:sp>
    </p:spTree>
    <p:extLst>
      <p:ext uri="{BB962C8B-B14F-4D97-AF65-F5344CB8AC3E}">
        <p14:creationId xmlns:p14="http://schemas.microsoft.com/office/powerpoint/2010/main" val="1182685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>
                <a:solidFill>
                  <a:prstClr val="white"/>
                </a:solidFill>
              </a:rPr>
              <a:t>Управление Федерального казначейства по Кемеровской области</a:t>
            </a:r>
          </a:p>
        </p:txBody>
      </p:sp>
      <p:sp>
        <p:nvSpPr>
          <p:cNvPr id="3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8C73F64-280E-41AB-BA61-69D3872B9A8D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kemerovskaya.roskazna.ru</a:t>
            </a:r>
          </a:p>
        </p:txBody>
      </p:sp>
    </p:spTree>
    <p:extLst>
      <p:ext uri="{BB962C8B-B14F-4D97-AF65-F5344CB8AC3E}">
        <p14:creationId xmlns:p14="http://schemas.microsoft.com/office/powerpoint/2010/main" val="157507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>
                <a:latin typeface="Calibri"/>
                <a:cs typeface="Calibri"/>
              </a:defRPr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mtClean="0">
                <a:latin typeface="Calibri"/>
                <a:cs typeface="Calibri"/>
              </a:defRPr>
            </a:lvl1pPr>
          </a:lstStyle>
          <a:p>
            <a:pPr>
              <a:defRPr/>
            </a:pPr>
            <a:r>
              <a:rPr lang="ru-RU">
                <a:solidFill>
                  <a:prstClr val="white"/>
                </a:solidFill>
              </a:rPr>
              <a:t>Управление Федерального казначейства по Кемеровской области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627938" y="6311900"/>
            <a:ext cx="1308100" cy="184150"/>
          </a:xfr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>
              <a:defRPr/>
            </a:pPr>
            <a:fld id="{4D8654C0-75C9-47B4-A17A-E8015F3612C8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36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435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2"/>
          <p:cNvSpPr txBox="1">
            <a:spLocks/>
          </p:cNvSpPr>
          <p:nvPr/>
        </p:nvSpPr>
        <p:spPr>
          <a:xfrm>
            <a:off x="8516938" y="98425"/>
            <a:ext cx="847725" cy="53657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DBF3494B-0B95-4A43-ADEC-663CC8EC350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Slide Number Placeholder 12"/>
          <p:cNvSpPr txBox="1">
            <a:spLocks/>
          </p:cNvSpPr>
          <p:nvPr userDrawn="1"/>
        </p:nvSpPr>
        <p:spPr>
          <a:xfrm>
            <a:off x="8516938" y="98425"/>
            <a:ext cx="847725" cy="53657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9E1A2EB1-486E-47B9-9C87-C79F7649B9B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759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05050" y="3136900"/>
            <a:ext cx="4533900" cy="276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7627938" y="6683375"/>
            <a:ext cx="1303337" cy="12824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7975" y="6683375"/>
            <a:ext cx="3405188" cy="12824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white"/>
                </a:solidFill>
              </a:rPr>
              <a:t>Управление Федерального казначейства по Кемеровской области</a:t>
            </a: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627938" y="6311900"/>
            <a:ext cx="1308100" cy="18466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5B7D6-20C0-47BC-AF1D-FEACF30B6F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866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lIns="0" tIns="0" rIns="0" bIns="0"/>
          <a:lstStyle/>
          <a:p>
            <a:pPr>
              <a:defRPr/>
            </a:pPr>
            <a:endParaRPr>
              <a:solidFill>
                <a:prstClr val="black"/>
              </a:solidFill>
            </a:endParaRPr>
          </a:p>
        </p:txBody>
      </p:sp>
      <p:sp>
        <p:nvSpPr>
          <p:cNvPr id="33795" name="Holder 2"/>
          <p:cNvSpPr>
            <a:spLocks noGrp="1"/>
          </p:cNvSpPr>
          <p:nvPr>
            <p:ph type="title"/>
          </p:nvPr>
        </p:nvSpPr>
        <p:spPr bwMode="auto">
          <a:xfrm>
            <a:off x="2305050" y="3136900"/>
            <a:ext cx="4533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ru-RU" smtClean="0"/>
          </a:p>
        </p:txBody>
      </p:sp>
      <p:sp>
        <p:nvSpPr>
          <p:cNvPr id="33796" name="Holder 3"/>
          <p:cNvSpPr>
            <a:spLocks noGrp="1"/>
          </p:cNvSpPr>
          <p:nvPr>
            <p:ph type="body" idx="1"/>
          </p:nvPr>
        </p:nvSpPr>
        <p:spPr bwMode="auto">
          <a:xfrm>
            <a:off x="457200" y="15779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ru-RU" smtClean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07975" y="6683375"/>
            <a:ext cx="3405188" cy="13970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950"/>
              </a:lnSpc>
              <a:defRPr sz="900" b="1" i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>
                <a:solidFill>
                  <a:prstClr val="white"/>
                </a:solidFill>
              </a:rPr>
              <a:t>Управление Федерального казначейства по Кемеровской области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627938" y="6683375"/>
            <a:ext cx="1303337" cy="13970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950"/>
              </a:lnSpc>
              <a:defRPr sz="900" b="1" i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27938" y="6311900"/>
            <a:ext cx="1308100" cy="59055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spcBef>
                <a:spcPts val="338"/>
              </a:spcBef>
              <a:defRPr sz="1200" b="1" i="1">
                <a:solidFill>
                  <a:srgbClr val="FFFFFF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9CAE3B51-357B-4C85-8E2E-88130BC1D54D}" type="slidenum">
              <a:rPr lang="ru-RU"/>
              <a:pPr fontAlgn="base">
                <a:spcAft>
                  <a:spcPct val="0"/>
                </a:spcAft>
                <a:defRPr/>
              </a:pPr>
              <a:t>‹#›</a:t>
            </a:fld>
            <a:endParaRPr lang="ru-RU"/>
          </a:p>
          <a:p>
            <a:pPr fontAlgn="base">
              <a:spcAft>
                <a:spcPct val="0"/>
              </a:spcAft>
              <a:defRPr/>
            </a:pPr>
            <a:r>
              <a:rPr lang="ru-RU"/>
              <a:t>kemerovskaya.roskazna.ru</a:t>
            </a:r>
          </a:p>
        </p:txBody>
      </p:sp>
    </p:spTree>
    <p:extLst>
      <p:ext uri="{BB962C8B-B14F-4D97-AF65-F5344CB8AC3E}">
        <p14:creationId xmlns:p14="http://schemas.microsoft.com/office/powerpoint/2010/main" val="4279172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2132856"/>
            <a:ext cx="71287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Arial" charset="0"/>
              </a:rPr>
              <a:t>Создание сведений об операциях с целевыми средствами в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Arial" charset="0"/>
              </a:rPr>
              <a:t>ГИИС 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Arial" charset="0"/>
              </a:rPr>
              <a:t>ЭБ ПУР (КС)</a:t>
            </a:r>
          </a:p>
        </p:txBody>
      </p:sp>
      <p:sp>
        <p:nvSpPr>
          <p:cNvPr id="40962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4"/>
            <a:ext cx="4768081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>
                <a:solidFill>
                  <a:prstClr val="white"/>
                </a:solidFill>
              </a:rPr>
              <a:t>Управление Федерального казначейства по Кемеровской </a:t>
            </a:r>
            <a:r>
              <a:rPr lang="ru-RU" dirty="0" smtClean="0">
                <a:solidFill>
                  <a:prstClr val="white"/>
                </a:solidFill>
              </a:rPr>
              <a:t>области - Кузбассу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Номер слайда 6"/>
          <p:cNvSpPr txBox="1">
            <a:spLocks/>
          </p:cNvSpPr>
          <p:nvPr/>
        </p:nvSpPr>
        <p:spPr>
          <a:xfrm>
            <a:off x="7020272" y="6497905"/>
            <a:ext cx="2057400" cy="315471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spcBef>
                <a:spcPts val="338"/>
              </a:spcBef>
              <a:defRPr sz="1200" b="1" i="1" kern="1200">
                <a:solidFill>
                  <a:srgbClr val="FFFFFF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1</a:t>
            </a:r>
          </a:p>
          <a:p>
            <a:r>
              <a:rPr lang="ru-RU" sz="900" dirty="0" smtClean="0">
                <a:solidFill>
                  <a:prstClr val="white"/>
                </a:solidFill>
              </a:rPr>
              <a:t>kemerovskaya.roskazna.ru</a:t>
            </a:r>
            <a:endParaRPr lang="ru-RU" sz="9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34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932836-BE5D-489F-BD42-7CDC870F2AC1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37715" y="931657"/>
            <a:ext cx="2027207" cy="91316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выбора нужного кода из перечня необходимо нажать на значок фильтра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777313" y="908720"/>
            <a:ext cx="2027207" cy="91316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графу «Код источника» вводим нужный код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111588" y="908720"/>
            <a:ext cx="2027207" cy="91316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фильтре можно заменить любое количество символов знаком %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/>
          <a:srcRect l="7531" t="2150" r="4509" b="5406"/>
          <a:stretch/>
        </p:blipFill>
        <p:spPr>
          <a:xfrm>
            <a:off x="307975" y="1921054"/>
            <a:ext cx="5920210" cy="3452162"/>
          </a:xfrm>
          <a:prstGeom prst="rect">
            <a:avLst/>
          </a:prstGeom>
          <a:ln w="28575">
            <a:solidFill>
              <a:srgbClr val="002060"/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/>
          <a:srcRect l="8772" t="4808" r="3509" b="8655"/>
          <a:stretch/>
        </p:blipFill>
        <p:spPr>
          <a:xfrm>
            <a:off x="3608938" y="3501008"/>
            <a:ext cx="5355550" cy="2995558"/>
          </a:xfrm>
          <a:prstGeom prst="rect">
            <a:avLst/>
          </a:prstGeom>
          <a:ln w="28575">
            <a:solidFill>
              <a:srgbClr val="002060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467544" y="2564904"/>
            <a:ext cx="144016" cy="21602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339752" y="2780928"/>
            <a:ext cx="504056" cy="21602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713163" y="4005064"/>
            <a:ext cx="164518" cy="28803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436096" y="4221088"/>
            <a:ext cx="896313" cy="21602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3464923" y="1196752"/>
            <a:ext cx="31499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5796598" y="1196752"/>
            <a:ext cx="31499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611561" y="1844824"/>
            <a:ext cx="1325817" cy="720080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0" idx="2"/>
          </p:cNvCxnSpPr>
          <p:nvPr/>
        </p:nvCxnSpPr>
        <p:spPr>
          <a:xfrm flipH="1">
            <a:off x="2843808" y="1821887"/>
            <a:ext cx="1947109" cy="743017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10" idx="2"/>
          </p:cNvCxnSpPr>
          <p:nvPr/>
        </p:nvCxnSpPr>
        <p:spPr>
          <a:xfrm>
            <a:off x="4790917" y="1821887"/>
            <a:ext cx="1048802" cy="2070704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Номер слайда 6"/>
          <p:cNvSpPr txBox="1">
            <a:spLocks/>
          </p:cNvSpPr>
          <p:nvPr/>
        </p:nvSpPr>
        <p:spPr>
          <a:xfrm>
            <a:off x="7020272" y="6497905"/>
            <a:ext cx="2057400" cy="315471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spcBef>
                <a:spcPts val="338"/>
              </a:spcBef>
              <a:defRPr sz="1200" b="1" i="1" kern="1200">
                <a:solidFill>
                  <a:srgbClr val="FFFFFF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10</a:t>
            </a:r>
          </a:p>
          <a:p>
            <a:r>
              <a:rPr lang="ru-RU" sz="900" dirty="0" smtClean="0">
                <a:solidFill>
                  <a:prstClr val="white"/>
                </a:solidFill>
              </a:rPr>
              <a:t>kemerovskaya.roskazna.ru</a:t>
            </a:r>
            <a:endParaRPr lang="ru-RU" sz="900" dirty="0">
              <a:solidFill>
                <a:prstClr val="white"/>
              </a:solidFill>
            </a:endParaRPr>
          </a:p>
        </p:txBody>
      </p:sp>
      <p:sp>
        <p:nvSpPr>
          <p:cNvPr id="21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4"/>
            <a:ext cx="4768081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>
                <a:solidFill>
                  <a:prstClr val="white"/>
                </a:solidFill>
              </a:rPr>
              <a:t>Управление Федерального казначейства по Кемеровской </a:t>
            </a:r>
            <a:r>
              <a:rPr lang="ru-RU" dirty="0" smtClean="0">
                <a:solidFill>
                  <a:prstClr val="white"/>
                </a:solidFill>
              </a:rPr>
              <a:t>области - Кузбассу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70245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/>
          <a:srcRect l="7880" t="58813" r="9200" b="19543"/>
          <a:stretch/>
        </p:blipFill>
        <p:spPr bwMode="auto">
          <a:xfrm>
            <a:off x="364108" y="2133106"/>
            <a:ext cx="8468494" cy="1655934"/>
          </a:xfrm>
          <a:prstGeom prst="rect">
            <a:avLst/>
          </a:prstGeom>
          <a:ln w="25400"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295727" y="905366"/>
            <a:ext cx="7471251" cy="54853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того, какой справочник ЦС выбран, открыты только нужные поля с суммовыми </a:t>
            </a:r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показателями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6488" y="1628800"/>
            <a:ext cx="4355741" cy="4534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коду поступлений необходимо заполнить графы «Планируемые поступления»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397" y="4696385"/>
            <a:ext cx="8468494" cy="1828959"/>
          </a:xfrm>
          <a:prstGeom prst="rect">
            <a:avLst/>
          </a:prstGeom>
          <a:ln w="25400">
            <a:noFill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3995936" y="4187392"/>
            <a:ext cx="4608512" cy="50899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кодам выплат необходимо заполнить графы «Выплаты»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16601" y="3861048"/>
            <a:ext cx="2027207" cy="65580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Сумма неиспользованных поступлений 2019 года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64108" y="2531450"/>
            <a:ext cx="679500" cy="125759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62531" y="1647456"/>
            <a:ext cx="2792919" cy="41617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Графы «Итого к использованию» заполнятся автоматически 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трелка вправо 19"/>
          <p:cNvSpPr/>
          <p:nvPr/>
        </p:nvSpPr>
        <p:spPr>
          <a:xfrm>
            <a:off x="4860032" y="1780755"/>
            <a:ext cx="576064" cy="2080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Соединительная линия уступом 21"/>
          <p:cNvCxnSpPr>
            <a:stCxn id="11" idx="1"/>
          </p:cNvCxnSpPr>
          <p:nvPr/>
        </p:nvCxnSpPr>
        <p:spPr>
          <a:xfrm rot="10800000">
            <a:off x="539553" y="3839863"/>
            <a:ext cx="277049" cy="349086"/>
          </a:xfrm>
          <a:prstGeom prst="bentConnector2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2987824" y="2460832"/>
            <a:ext cx="1296144" cy="20721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6588224" y="2467454"/>
            <a:ext cx="1296144" cy="20721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5928483" y="4926457"/>
            <a:ext cx="1296144" cy="20721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4"/>
            <a:ext cx="4768081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>
                <a:solidFill>
                  <a:prstClr val="white"/>
                </a:solidFill>
              </a:rPr>
              <a:t>Управление Федерального казначейства по Кемеровской </a:t>
            </a:r>
            <a:r>
              <a:rPr lang="ru-RU" dirty="0" smtClean="0">
                <a:solidFill>
                  <a:prstClr val="white"/>
                </a:solidFill>
              </a:rPr>
              <a:t>области - Кузбассу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1" name="Номер слайда 6"/>
          <p:cNvSpPr txBox="1">
            <a:spLocks/>
          </p:cNvSpPr>
          <p:nvPr/>
        </p:nvSpPr>
        <p:spPr>
          <a:xfrm>
            <a:off x="7020272" y="6497905"/>
            <a:ext cx="2057400" cy="315471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spcBef>
                <a:spcPts val="338"/>
              </a:spcBef>
              <a:defRPr sz="1200" b="1" i="1" kern="1200">
                <a:solidFill>
                  <a:srgbClr val="FFFFFF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11</a:t>
            </a:r>
          </a:p>
          <a:p>
            <a:r>
              <a:rPr lang="ru-RU" sz="900" dirty="0" smtClean="0">
                <a:solidFill>
                  <a:prstClr val="white"/>
                </a:solidFill>
              </a:rPr>
              <a:t>kemerovskaya.roskazna.ru</a:t>
            </a:r>
            <a:endParaRPr lang="ru-RU" sz="9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21969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Прямоугольник 51"/>
          <p:cNvSpPr/>
          <p:nvPr/>
        </p:nvSpPr>
        <p:spPr>
          <a:xfrm>
            <a:off x="124404" y="816375"/>
            <a:ext cx="8840083" cy="380377"/>
          </a:xfrm>
          <a:prstGeom prst="rect">
            <a:avLst/>
          </a:prstGeom>
        </p:spPr>
        <p:txBody>
          <a:bodyPr wrap="square" lIns="102380" tIns="51189" rIns="102380" bIns="51189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Раздел «Вложения»</a:t>
            </a:r>
            <a:endParaRPr lang="ru-RU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805" y="2871592"/>
            <a:ext cx="7216127" cy="13617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069161"/>
            <a:ext cx="3222251" cy="36836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840" y="2098877"/>
            <a:ext cx="3193672" cy="35953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5" y="4990191"/>
            <a:ext cx="7740997" cy="1485556"/>
          </a:xfrm>
          <a:prstGeom prst="rect">
            <a:avLst/>
          </a:prstGeom>
        </p:spPr>
      </p:pic>
      <p:sp>
        <p:nvSpPr>
          <p:cNvPr id="16" name="Скругленный прямоугольник 15"/>
          <p:cNvSpPr/>
          <p:nvPr/>
        </p:nvSpPr>
        <p:spPr>
          <a:xfrm>
            <a:off x="467544" y="1352303"/>
            <a:ext cx="8208912" cy="64812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прикрепить Разрешение от заказчика на самостоятельное утверждение Сведений / </a:t>
            </a:r>
          </a:p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Сведения, утвержденные заказчиком на бумажном носителе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20272" y="6497905"/>
            <a:ext cx="2057400" cy="315471"/>
          </a:xfrm>
        </p:spPr>
        <p:txBody>
          <a:bodyPr/>
          <a:lstStyle/>
          <a:p>
            <a:fld id="{500EF6E4-EEB3-4BE0-BD93-03362F727E57}" type="slidenum">
              <a:rPr lang="ru-RU" sz="900" smtClean="0"/>
              <a:pPr/>
              <a:t>12</a:t>
            </a:fld>
            <a:endParaRPr lang="ru-RU" sz="900" dirty="0" smtClean="0"/>
          </a:p>
          <a:p>
            <a:r>
              <a:rPr lang="ru-RU" sz="900" dirty="0" smtClean="0">
                <a:solidFill>
                  <a:prstClr val="white"/>
                </a:solidFill>
              </a:rPr>
              <a:t>kemerovskaya.roskazna.ru</a:t>
            </a:r>
            <a:endParaRPr lang="ru-RU" sz="900" dirty="0">
              <a:solidFill>
                <a:prstClr val="white"/>
              </a:solidFill>
            </a:endParaRPr>
          </a:p>
        </p:txBody>
      </p:sp>
      <p:sp>
        <p:nvSpPr>
          <p:cNvPr id="10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4"/>
            <a:ext cx="4768081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>
                <a:solidFill>
                  <a:prstClr val="white"/>
                </a:solidFill>
              </a:rPr>
              <a:t>Управление Федерального казначейства по Кемеровской </a:t>
            </a:r>
            <a:r>
              <a:rPr lang="ru-RU" dirty="0" smtClean="0">
                <a:solidFill>
                  <a:prstClr val="white"/>
                </a:solidFill>
              </a:rPr>
              <a:t>области - Кузбассу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79807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Прямоугольник 51"/>
          <p:cNvSpPr/>
          <p:nvPr/>
        </p:nvSpPr>
        <p:spPr>
          <a:xfrm>
            <a:off x="142931" y="836712"/>
            <a:ext cx="8821557" cy="380377"/>
          </a:xfrm>
          <a:prstGeom prst="rect">
            <a:avLst/>
          </a:prstGeom>
        </p:spPr>
        <p:txBody>
          <a:bodyPr wrap="square" lIns="102380" tIns="51189" rIns="102380" bIns="51189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Раздел «Подписи»</a:t>
            </a:r>
            <a:endParaRPr lang="ru-RU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30" y="1217089"/>
            <a:ext cx="7957461" cy="5256584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3509931" y="2051681"/>
            <a:ext cx="1854157" cy="71996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 заполнять в формате:</a:t>
            </a:r>
          </a:p>
          <a:p>
            <a:pPr algn="ctr"/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(код города) телефон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385708" y="2845766"/>
            <a:ext cx="1696474" cy="199923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завершении работы сохранить изменения и выйти. </a:t>
            </a:r>
          </a:p>
          <a:p>
            <a:pPr algn="ctr"/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 документа сработают автоматически</a:t>
            </a:r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20272" y="6497905"/>
            <a:ext cx="2057400" cy="315471"/>
          </a:xfrm>
        </p:spPr>
        <p:txBody>
          <a:bodyPr/>
          <a:lstStyle/>
          <a:p>
            <a:fld id="{500EF6E4-EEB3-4BE0-BD93-03362F727E57}" type="slidenum">
              <a:rPr lang="ru-RU" sz="900" smtClean="0"/>
              <a:pPr/>
              <a:t>13</a:t>
            </a:fld>
            <a:endParaRPr lang="ru-RU" sz="900" dirty="0" smtClean="0"/>
          </a:p>
          <a:p>
            <a:r>
              <a:rPr lang="ru-RU" sz="900" dirty="0" smtClean="0">
                <a:solidFill>
                  <a:prstClr val="white"/>
                </a:solidFill>
              </a:rPr>
              <a:t>kemerovskaya.roskazna.ru</a:t>
            </a:r>
            <a:endParaRPr lang="ru-RU" sz="900" dirty="0">
              <a:solidFill>
                <a:prstClr val="white"/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H="1" flipV="1">
            <a:off x="7385709" y="2035073"/>
            <a:ext cx="663263" cy="834925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29" idx="1"/>
          </p:cNvCxnSpPr>
          <p:nvPr/>
        </p:nvCxnSpPr>
        <p:spPr>
          <a:xfrm flipH="1">
            <a:off x="2517326" y="3558046"/>
            <a:ext cx="1657389" cy="252246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Скругленный прямоугольник 25"/>
          <p:cNvSpPr/>
          <p:nvPr/>
        </p:nvSpPr>
        <p:spPr>
          <a:xfrm>
            <a:off x="3995720" y="4437112"/>
            <a:ext cx="2155271" cy="85819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Лицо, обладающее правом второй подписи, исходя из карточки образцов подписей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174715" y="3128948"/>
            <a:ext cx="2155271" cy="85819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Лицо, обладающее правом первой подписи, исходя из карточки образцов подписей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3" name="Прямая со стрелкой 32"/>
          <p:cNvCxnSpPr/>
          <p:nvPr/>
        </p:nvCxnSpPr>
        <p:spPr>
          <a:xfrm flipH="1" flipV="1">
            <a:off x="3013929" y="4566185"/>
            <a:ext cx="981791" cy="300024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>
            <a:off x="2174708" y="2582240"/>
            <a:ext cx="1317172" cy="618794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4"/>
            <a:ext cx="4768081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>
                <a:solidFill>
                  <a:prstClr val="white"/>
                </a:solidFill>
              </a:rPr>
              <a:t>Управление Федерального казначейства по Кемеровской </a:t>
            </a:r>
            <a:r>
              <a:rPr lang="ru-RU" dirty="0" smtClean="0">
                <a:solidFill>
                  <a:prstClr val="white"/>
                </a:solidFill>
              </a:rPr>
              <a:t>области - Кузбассу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8398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Прямоугольник 51"/>
          <p:cNvSpPr/>
          <p:nvPr/>
        </p:nvSpPr>
        <p:spPr>
          <a:xfrm>
            <a:off x="1303124" y="814825"/>
            <a:ext cx="4608512" cy="380377"/>
          </a:xfrm>
          <a:prstGeom prst="rect">
            <a:avLst/>
          </a:prstGeom>
        </p:spPr>
        <p:txBody>
          <a:bodyPr wrap="square" lIns="102380" tIns="51189" rIns="102380" bIns="51189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Согласование</a:t>
            </a:r>
            <a:endParaRPr lang="ru-RU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pic>
        <p:nvPicPr>
          <p:cNvPr id="10" name="Рисунок 9" descr="Сведения согласование 1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4406" y="1500621"/>
            <a:ext cx="8880837" cy="3152045"/>
          </a:xfrm>
          <a:prstGeom prst="rect">
            <a:avLst/>
          </a:prstGeom>
        </p:spPr>
      </p:pic>
      <p:pic>
        <p:nvPicPr>
          <p:cNvPr id="13" name="Рисунок 12" descr="Сведения согласование 2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71606" y="4705848"/>
            <a:ext cx="5787191" cy="1819496"/>
          </a:xfrm>
          <a:prstGeom prst="rect">
            <a:avLst/>
          </a:prstGeom>
        </p:spPr>
      </p:pic>
      <p:sp>
        <p:nvSpPr>
          <p:cNvPr id="16" name="Скругленный прямоугольник 15"/>
          <p:cNvSpPr/>
          <p:nvPr/>
        </p:nvSpPr>
        <p:spPr>
          <a:xfrm>
            <a:off x="5911636" y="1025415"/>
            <a:ext cx="3107958" cy="9999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списковой форме отметить документ в статусе «Черновик», нажать кнопку «На согласование»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24406" y="4772273"/>
            <a:ext cx="2357761" cy="185695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Появится окно формирования листа согласования</a:t>
            </a:r>
          </a:p>
        </p:txBody>
      </p:sp>
      <p:sp>
        <p:nvSpPr>
          <p:cNvPr id="14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20272" y="6497905"/>
            <a:ext cx="2057400" cy="315471"/>
          </a:xfrm>
        </p:spPr>
        <p:txBody>
          <a:bodyPr/>
          <a:lstStyle/>
          <a:p>
            <a:fld id="{500EF6E4-EEB3-4BE0-BD93-03362F727E57}" type="slidenum">
              <a:rPr lang="ru-RU" sz="900" smtClean="0"/>
              <a:pPr/>
              <a:t>14</a:t>
            </a:fld>
            <a:endParaRPr lang="ru-RU" sz="900" dirty="0" smtClean="0"/>
          </a:p>
          <a:p>
            <a:r>
              <a:rPr lang="ru-RU" sz="900" dirty="0" smtClean="0">
                <a:solidFill>
                  <a:prstClr val="white"/>
                </a:solidFill>
              </a:rPr>
              <a:t>kemerovskaya.roskazna.ru</a:t>
            </a:r>
            <a:endParaRPr lang="ru-RU" sz="900" dirty="0">
              <a:solidFill>
                <a:prstClr val="white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7022380" y="2025315"/>
            <a:ext cx="645964" cy="210590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23" idx="3"/>
          </p:cNvCxnSpPr>
          <p:nvPr/>
        </p:nvCxnSpPr>
        <p:spPr>
          <a:xfrm flipV="1">
            <a:off x="2482167" y="5398005"/>
            <a:ext cx="589439" cy="302747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4"/>
            <a:ext cx="4768081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>
                <a:solidFill>
                  <a:prstClr val="white"/>
                </a:solidFill>
              </a:rPr>
              <a:t>Управление Федерального казначейства по Кемеровской </a:t>
            </a:r>
            <a:r>
              <a:rPr lang="ru-RU" dirty="0" smtClean="0">
                <a:solidFill>
                  <a:prstClr val="white"/>
                </a:solidFill>
              </a:rPr>
              <a:t>области - Кузбассу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68780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58" y="1340768"/>
            <a:ext cx="6184415" cy="2306050"/>
          </a:xfrm>
          <a:prstGeom prst="rect">
            <a:avLst/>
          </a:prstGeom>
        </p:spPr>
      </p:pic>
      <p:pic>
        <p:nvPicPr>
          <p:cNvPr id="10" name="Рисунок 9" descr="Сведения согласование 4_1.jpg"/>
          <p:cNvPicPr>
            <a:picLocks noChangeAspect="1"/>
          </p:cNvPicPr>
          <p:nvPr/>
        </p:nvPicPr>
        <p:blipFill rotWithShape="1">
          <a:blip r:embed="rId4" cstate="print"/>
          <a:srcRect b="42341"/>
          <a:stretch/>
        </p:blipFill>
        <p:spPr>
          <a:xfrm>
            <a:off x="110358" y="4709318"/>
            <a:ext cx="5751467" cy="1372843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035046" y="3854192"/>
            <a:ext cx="1951046" cy="74693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сотрудника, отметить, нажать на кнопку «Готово»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398186" y="5165914"/>
            <a:ext cx="2357761" cy="124218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согласующего обязательно заполнить чек-бокс «ЭП», иначе электронная подпись согласующего не отразится в документе 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267744" y="864696"/>
            <a:ext cx="4608512" cy="380377"/>
          </a:xfrm>
          <a:prstGeom prst="rect">
            <a:avLst/>
          </a:prstGeom>
        </p:spPr>
        <p:txBody>
          <a:bodyPr wrap="square" lIns="102380" tIns="51189" rIns="102380" bIns="51189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Согласование</a:t>
            </a:r>
            <a:endParaRPr lang="ru-RU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15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20272" y="6497905"/>
            <a:ext cx="2057400" cy="315471"/>
          </a:xfrm>
        </p:spPr>
        <p:txBody>
          <a:bodyPr/>
          <a:lstStyle/>
          <a:p>
            <a:fld id="{500EF6E4-EEB3-4BE0-BD93-03362F727E57}" type="slidenum">
              <a:rPr lang="ru-RU" sz="900" smtClean="0"/>
              <a:pPr/>
              <a:t>15</a:t>
            </a:fld>
            <a:endParaRPr lang="ru-RU" sz="900" dirty="0" smtClean="0"/>
          </a:p>
          <a:p>
            <a:r>
              <a:rPr lang="ru-RU" sz="900" dirty="0" smtClean="0">
                <a:solidFill>
                  <a:prstClr val="white"/>
                </a:solidFill>
              </a:rPr>
              <a:t>kemerovskaya.roskazna.ru</a:t>
            </a:r>
            <a:endParaRPr lang="ru-RU" sz="900" dirty="0">
              <a:solidFill>
                <a:prstClr val="white"/>
              </a:solidFill>
            </a:endParaRPr>
          </a:p>
        </p:txBody>
      </p:sp>
      <p:cxnSp>
        <p:nvCxnSpPr>
          <p:cNvPr id="11" name="Прямая со стрелкой 10"/>
          <p:cNvCxnSpPr>
            <a:endCxn id="9" idx="1"/>
          </p:cNvCxnSpPr>
          <p:nvPr/>
        </p:nvCxnSpPr>
        <p:spPr>
          <a:xfrm>
            <a:off x="2986092" y="4198230"/>
            <a:ext cx="721812" cy="1096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5508104" y="5544140"/>
            <a:ext cx="903747" cy="171072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6426488" y="1475084"/>
            <a:ext cx="2465992" cy="84140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сли в карточке образцов подписей нет главного бухгалтера, необходимо пропустить этап согласования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Сведения согласование 3_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07904" y="3313467"/>
            <a:ext cx="5325070" cy="1771717"/>
          </a:xfrm>
          <a:prstGeom prst="rect">
            <a:avLst/>
          </a:prstGeom>
        </p:spPr>
      </p:pic>
      <p:cxnSp>
        <p:nvCxnSpPr>
          <p:cNvPr id="21" name="Прямая со стрелкой 20"/>
          <p:cNvCxnSpPr/>
          <p:nvPr/>
        </p:nvCxnSpPr>
        <p:spPr>
          <a:xfrm flipH="1">
            <a:off x="1915380" y="1776202"/>
            <a:ext cx="4504146" cy="104261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307975" y="1846287"/>
            <a:ext cx="1455713" cy="214561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4"/>
            <a:ext cx="4768081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>
                <a:solidFill>
                  <a:prstClr val="white"/>
                </a:solidFill>
              </a:rPr>
              <a:t>Управление Федерального казначейства по Кемеровской </a:t>
            </a:r>
            <a:r>
              <a:rPr lang="ru-RU" dirty="0" smtClean="0">
                <a:solidFill>
                  <a:prstClr val="white"/>
                </a:solidFill>
              </a:rPr>
              <a:t>области - Кузбассу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46940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Сведения согласование 5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7991" y="1572042"/>
            <a:ext cx="8730799" cy="3085386"/>
          </a:xfrm>
          <a:prstGeom prst="rect">
            <a:avLst/>
          </a:prstGeom>
        </p:spPr>
      </p:pic>
      <p:pic>
        <p:nvPicPr>
          <p:cNvPr id="12" name="Рисунок 11" descr="Сведения согласование 6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1573" y="4662225"/>
            <a:ext cx="2893595" cy="1863119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11573" y="814825"/>
            <a:ext cx="8697217" cy="380377"/>
          </a:xfrm>
          <a:prstGeom prst="rect">
            <a:avLst/>
          </a:prstGeom>
        </p:spPr>
        <p:txBody>
          <a:bodyPr wrap="square" lIns="102380" tIns="51189" rIns="102380" bIns="51189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Согласование</a:t>
            </a:r>
            <a:endParaRPr lang="ru-RU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979712" y="1472201"/>
            <a:ext cx="3107958" cy="9999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списковой форме отметить документ в статусе «На согласовании», нажать кнопку «Согласовать/Вернуть»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518414" y="5071694"/>
            <a:ext cx="4018911" cy="145365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обнаружении ошибки в документе его можно вернуть в статус «Черновик» со статуса «На согласовании» или «На утверждении». Для этого необходимо заполнить поле «Примечание» и нажать «Вернуть»</a:t>
            </a: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20272" y="6497905"/>
            <a:ext cx="2057400" cy="315471"/>
          </a:xfrm>
        </p:spPr>
        <p:txBody>
          <a:bodyPr/>
          <a:lstStyle/>
          <a:p>
            <a:fld id="{500EF6E4-EEB3-4BE0-BD93-03362F727E57}" type="slidenum">
              <a:rPr lang="ru-RU" sz="900" smtClean="0"/>
              <a:pPr/>
              <a:t>16</a:t>
            </a:fld>
            <a:endParaRPr lang="ru-RU" sz="900" dirty="0" smtClean="0"/>
          </a:p>
          <a:p>
            <a:r>
              <a:rPr lang="ru-RU" sz="900" dirty="0" smtClean="0">
                <a:solidFill>
                  <a:prstClr val="white"/>
                </a:solidFill>
              </a:rPr>
              <a:t>kemerovskaya.roskazna.ru</a:t>
            </a:r>
            <a:endParaRPr lang="ru-RU" sz="900" dirty="0">
              <a:solidFill>
                <a:prstClr val="white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5087670" y="2035838"/>
            <a:ext cx="1140514" cy="414465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 flipV="1">
            <a:off x="3138750" y="5539357"/>
            <a:ext cx="1379664" cy="131046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4"/>
            <a:ext cx="4768081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>
                <a:solidFill>
                  <a:prstClr val="white"/>
                </a:solidFill>
              </a:rPr>
              <a:t>Управление Федерального казначейства по Кемеровской </a:t>
            </a:r>
            <a:r>
              <a:rPr lang="ru-RU" dirty="0" smtClean="0">
                <a:solidFill>
                  <a:prstClr val="white"/>
                </a:solidFill>
              </a:rPr>
              <a:t>области - Кузбассу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93459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Прямоугольник 51"/>
          <p:cNvSpPr/>
          <p:nvPr/>
        </p:nvSpPr>
        <p:spPr>
          <a:xfrm>
            <a:off x="0" y="852255"/>
            <a:ext cx="9234017" cy="380377"/>
          </a:xfrm>
          <a:prstGeom prst="rect">
            <a:avLst/>
          </a:prstGeom>
        </p:spPr>
        <p:txBody>
          <a:bodyPr wrap="square" lIns="102380" tIns="51189" rIns="102380" bIns="51189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</a:rPr>
              <a:t>Утверждение</a:t>
            </a:r>
            <a:endParaRPr lang="ru-RU" b="1" dirty="0">
              <a:latin typeface="Times New Roman" pitchFamily="18" charset="0"/>
            </a:endParaRPr>
          </a:p>
        </p:txBody>
      </p:sp>
      <p:sp>
        <p:nvSpPr>
          <p:cNvPr id="1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20272" y="6497905"/>
            <a:ext cx="2057400" cy="315471"/>
          </a:xfrm>
        </p:spPr>
        <p:txBody>
          <a:bodyPr/>
          <a:lstStyle/>
          <a:p>
            <a:fld id="{500EF6E4-EEB3-4BE0-BD93-03362F727E57}" type="slidenum">
              <a:rPr lang="ru-RU" sz="900" smtClean="0"/>
              <a:pPr/>
              <a:t>17</a:t>
            </a:fld>
            <a:endParaRPr lang="ru-RU" sz="900" dirty="0" smtClean="0"/>
          </a:p>
          <a:p>
            <a:r>
              <a:rPr lang="ru-RU" sz="900" dirty="0" smtClean="0">
                <a:solidFill>
                  <a:prstClr val="white"/>
                </a:solidFill>
              </a:rPr>
              <a:t>kemerovskaya.roskazna.ru</a:t>
            </a:r>
            <a:endParaRPr lang="ru-RU" sz="900" dirty="0">
              <a:solidFill>
                <a:prstClr val="white"/>
              </a:solidFill>
            </a:endParaRPr>
          </a:p>
        </p:txBody>
      </p:sp>
      <p:pic>
        <p:nvPicPr>
          <p:cNvPr id="7" name="Рисунок 6" descr="Сведения согласование 7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7991" y="1500621"/>
            <a:ext cx="8759378" cy="3104431"/>
          </a:xfrm>
          <a:prstGeom prst="rect">
            <a:avLst/>
          </a:prstGeom>
        </p:spPr>
      </p:pic>
      <p:pic>
        <p:nvPicPr>
          <p:cNvPr id="9" name="Рисунок 8" descr="Сведения На исполнении ЦС_1_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2222" y="4666852"/>
            <a:ext cx="7201837" cy="1666742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6929761" y="4786008"/>
            <a:ext cx="1854157" cy="142842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направлены в Центр специализации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971600" y="1556792"/>
            <a:ext cx="3107958" cy="9999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списковой форме отметить документ в статусе «На утверждении», нажать кнопку «Утвердить/Вернуть»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079558" y="2060848"/>
            <a:ext cx="2148626" cy="288032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4355976" y="5423944"/>
            <a:ext cx="2573786" cy="710955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4"/>
            <a:ext cx="4768081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>
                <a:solidFill>
                  <a:prstClr val="white"/>
                </a:solidFill>
              </a:rPr>
              <a:t>Управление Федерального казначейства по Кемеровской </a:t>
            </a:r>
            <a:r>
              <a:rPr lang="ru-RU" dirty="0" smtClean="0">
                <a:solidFill>
                  <a:prstClr val="white"/>
                </a:solidFill>
              </a:rPr>
              <a:t>области - Кузбассу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7713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463256" y="1772816"/>
            <a:ext cx="8358187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just">
              <a:defRPr/>
            </a:pPr>
            <a:r>
              <a:rPr lang="ru-RU" altLang="ru-RU" sz="1400" dirty="0" smtClean="0"/>
              <a:t>В соответствии с пунктом 9 «Порядка осуществления территориальными органами Федерального казначейства санкционирования расходов, источником финансового обеспечения которых являются целевые средства, при казначейском сопровождении целевых средств в случаях, предусмотренных Федеральным законом "О федеральном бюджете на 2019 год и на плановый период 2020 и 2021 годов" утвержденного Приказом Минфина России от 11.12.2018 №259н:</a:t>
            </a:r>
          </a:p>
          <a:p>
            <a:pPr algn="just">
              <a:defRPr/>
            </a:pPr>
            <a:r>
              <a:rPr lang="ru-RU" altLang="ru-RU" sz="1600" b="1" dirty="0" smtClean="0"/>
              <a:t>Территориальный орган Федерального казначейства осуществляет проверку представленных юридическим лицом Сведений на соответствие требованиям, установленным пунктами 4 - 8 настоящего Порядка, и </a:t>
            </a:r>
            <a:r>
              <a:rPr lang="ru-RU" altLang="ru-RU" sz="1600" b="1" u="sng" dirty="0" smtClean="0"/>
              <a:t>не позднее рабочего дня, следующего за днем представления Сведений</a:t>
            </a:r>
            <a:r>
              <a:rPr lang="ru-RU" altLang="ru-RU" sz="1600" b="1" dirty="0" smtClean="0"/>
              <a:t>:</a:t>
            </a:r>
          </a:p>
          <a:p>
            <a:pPr marL="285750" indent="-285750" algn="just">
              <a:buFont typeface="Arial" pitchFamily="34" charset="0"/>
              <a:buChar char="•"/>
              <a:defRPr/>
            </a:pPr>
            <a:r>
              <a:rPr lang="ru-RU" altLang="ru-RU" sz="1600" b="1" dirty="0" smtClean="0"/>
              <a:t>отражает показатели Сведений на лицевом счете в случае соответствия представленных Сведений требованиям, указанным в абзаце первом настоящего пункта;</a:t>
            </a:r>
          </a:p>
          <a:p>
            <a:pPr marL="285750" indent="-285750" algn="just">
              <a:buFont typeface="Arial" pitchFamily="34" charset="0"/>
              <a:buChar char="•"/>
              <a:defRPr/>
            </a:pPr>
            <a:r>
              <a:rPr lang="ru-RU" altLang="ru-RU" sz="1600" b="1" dirty="0" smtClean="0"/>
              <a:t>возвращает Сведения в соответствии с пунктом 22 настоящего Порядка в случае несоответствия их требованиям, указанным в абзаце первом настоящего пункта.</a:t>
            </a:r>
          </a:p>
          <a:p>
            <a:pPr>
              <a:defRPr/>
            </a:pPr>
            <a:endParaRPr lang="ru-RU" altLang="ru-RU" sz="14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22460" y="849852"/>
            <a:ext cx="9234017" cy="380377"/>
          </a:xfrm>
          <a:prstGeom prst="rect">
            <a:avLst/>
          </a:prstGeom>
        </p:spPr>
        <p:txBody>
          <a:bodyPr wrap="square" lIns="102380" tIns="51189" rIns="102380" bIns="51189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</a:rPr>
              <a:t>Сроки обработки документа</a:t>
            </a:r>
            <a:endParaRPr lang="ru-RU" b="1" dirty="0">
              <a:latin typeface="Times New Roman" pitchFamily="18" charset="0"/>
            </a:endParaRPr>
          </a:p>
        </p:txBody>
      </p:sp>
      <p:sp>
        <p:nvSpPr>
          <p:cNvPr id="7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4"/>
            <a:ext cx="4768081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>
                <a:solidFill>
                  <a:prstClr val="white"/>
                </a:solidFill>
              </a:rPr>
              <a:t>Управление Федерального казначейства по Кемеровской </a:t>
            </a:r>
            <a:r>
              <a:rPr lang="ru-RU" dirty="0" smtClean="0">
                <a:solidFill>
                  <a:prstClr val="white"/>
                </a:solidFill>
              </a:rPr>
              <a:t>области - Кузбассу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20272" y="6497905"/>
            <a:ext cx="2057400" cy="315471"/>
          </a:xfrm>
        </p:spPr>
        <p:txBody>
          <a:bodyPr/>
          <a:lstStyle/>
          <a:p>
            <a:fld id="{500EF6E4-EEB3-4BE0-BD93-03362F727E57}" type="slidenum">
              <a:rPr lang="ru-RU" sz="900" smtClean="0"/>
              <a:pPr/>
              <a:t>18</a:t>
            </a:fld>
            <a:endParaRPr lang="ru-RU" sz="900" dirty="0" smtClean="0"/>
          </a:p>
          <a:p>
            <a:r>
              <a:rPr lang="ru-RU" sz="900" dirty="0" smtClean="0">
                <a:solidFill>
                  <a:prstClr val="white"/>
                </a:solidFill>
              </a:rPr>
              <a:t>kemerovskaya.roskazna.ru</a:t>
            </a:r>
            <a:endParaRPr lang="ru-RU" sz="9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310056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51520" y="908720"/>
            <a:ext cx="8636495" cy="553998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Пункты меню для просмотра и создания сведений</a:t>
            </a:r>
            <a:b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Рисунок 8"/>
          <p:cNvPicPr/>
          <p:nvPr/>
        </p:nvPicPr>
        <p:blipFill rotWithShape="1">
          <a:blip r:embed="rId2"/>
          <a:srcRect t="20505" r="33253" b="13139"/>
          <a:stretch/>
        </p:blipFill>
        <p:spPr bwMode="auto">
          <a:xfrm>
            <a:off x="279747" y="2302000"/>
            <a:ext cx="8580040" cy="42429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95736" y="3276823"/>
            <a:ext cx="3960440" cy="14401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627784" y="3555227"/>
            <a:ext cx="792088" cy="14401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9552" y="1359075"/>
            <a:ext cx="8136903" cy="89204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Формуляры </a:t>
            </a:r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</a:p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и обработка сведений об операциях с целевыми средствами </a:t>
            </a:r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</a:p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об операциях с ЦС →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Все документы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Сведения новое меню_.jpg"/>
          <p:cNvPicPr>
            <a:picLocks noChangeAspect="1"/>
          </p:cNvPicPr>
          <p:nvPr/>
        </p:nvPicPr>
        <p:blipFill rotWithShape="1">
          <a:blip r:embed="rId3" cstate="print"/>
          <a:srcRect r="49766" b="93566"/>
          <a:stretch/>
        </p:blipFill>
        <p:spPr>
          <a:xfrm>
            <a:off x="2051721" y="2670756"/>
            <a:ext cx="3096343" cy="182179"/>
          </a:xfrm>
          <a:prstGeom prst="rect">
            <a:avLst/>
          </a:prstGeom>
        </p:spPr>
      </p:pic>
      <p:sp>
        <p:nvSpPr>
          <p:cNvPr id="11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4"/>
            <a:ext cx="4768081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>
                <a:solidFill>
                  <a:prstClr val="white"/>
                </a:solidFill>
              </a:rPr>
              <a:t>Управление Федерального казначейства по Кемеровской </a:t>
            </a:r>
            <a:r>
              <a:rPr lang="ru-RU" dirty="0" smtClean="0">
                <a:solidFill>
                  <a:prstClr val="white"/>
                </a:solidFill>
              </a:rPr>
              <a:t>области - Кузбассу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омер слайда 6"/>
          <p:cNvSpPr txBox="1">
            <a:spLocks/>
          </p:cNvSpPr>
          <p:nvPr/>
        </p:nvSpPr>
        <p:spPr>
          <a:xfrm>
            <a:off x="7020272" y="6497905"/>
            <a:ext cx="2057400" cy="315471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spcBef>
                <a:spcPts val="338"/>
              </a:spcBef>
              <a:defRPr sz="1200" b="1" i="1" kern="1200">
                <a:solidFill>
                  <a:srgbClr val="FFFFFF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2</a:t>
            </a:r>
          </a:p>
          <a:p>
            <a:r>
              <a:rPr lang="ru-RU" sz="900" dirty="0" smtClean="0">
                <a:solidFill>
                  <a:prstClr val="white"/>
                </a:solidFill>
              </a:rPr>
              <a:t>kemerovskaya.roskazna.ru</a:t>
            </a:r>
            <a:endParaRPr lang="ru-RU" sz="9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70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/>
          <p:nvPr/>
        </p:nvPicPr>
        <p:blipFill rotWithShape="1">
          <a:blip r:embed="rId3"/>
          <a:srcRect t="21665" r="33857" b="24858"/>
          <a:stretch/>
        </p:blipFill>
        <p:spPr bwMode="auto">
          <a:xfrm>
            <a:off x="284456" y="1592302"/>
            <a:ext cx="6784305" cy="446449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3995936" y="1700808"/>
            <a:ext cx="3469472" cy="1508694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142930" y="874675"/>
            <a:ext cx="8821557" cy="657396"/>
          </a:xfrm>
          <a:prstGeom prst="rect">
            <a:avLst/>
          </a:prstGeom>
        </p:spPr>
        <p:txBody>
          <a:bodyPr wrap="square" lIns="102398" tIns="51199" rIns="102398" bIns="51199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об операциях с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ЦС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Списковая форма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596654" y="2403870"/>
            <a:ext cx="1511850" cy="50393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согласовании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596654" y="3022411"/>
            <a:ext cx="1511850" cy="50393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утверждении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596654" y="3760483"/>
            <a:ext cx="1511850" cy="50393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утверждении  Заказчика 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575191" y="4423090"/>
            <a:ext cx="1511850" cy="44910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исполнении ЦС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575191" y="5090785"/>
            <a:ext cx="1511850" cy="54245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Зарегистрирован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20272" y="6497905"/>
            <a:ext cx="2057400" cy="315471"/>
          </a:xfrm>
        </p:spPr>
        <p:txBody>
          <a:bodyPr/>
          <a:lstStyle/>
          <a:p>
            <a:fld id="{500EF6E4-EEB3-4BE0-BD93-03362F727E57}" type="slidenum">
              <a:rPr lang="ru-RU" sz="900" smtClean="0"/>
              <a:pPr/>
              <a:t>3</a:t>
            </a:fld>
            <a:endParaRPr lang="ru-RU" sz="900" dirty="0" smtClean="0"/>
          </a:p>
          <a:p>
            <a:r>
              <a:rPr lang="ru-RU" sz="900" dirty="0" smtClean="0">
                <a:solidFill>
                  <a:prstClr val="white"/>
                </a:solidFill>
              </a:rPr>
              <a:t>kemerovskaya.roskazna.ru</a:t>
            </a:r>
            <a:endParaRPr lang="ru-RU" sz="900" dirty="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563562"/>
            <a:ext cx="648072" cy="36148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586718" y="1185102"/>
            <a:ext cx="1511850" cy="50393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Статус документа:</a:t>
            </a:r>
            <a:endParaRPr lang="ru-RU" sz="1300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575191" y="5717050"/>
            <a:ext cx="1511850" cy="43427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Отменен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Левая фигурная скобка 4"/>
          <p:cNvSpPr/>
          <p:nvPr/>
        </p:nvSpPr>
        <p:spPr>
          <a:xfrm>
            <a:off x="7259599" y="2061165"/>
            <a:ext cx="205809" cy="1465185"/>
          </a:xfrm>
          <a:prstGeom prst="leftBrac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Левая фигурная скобка 24"/>
          <p:cNvSpPr/>
          <p:nvPr/>
        </p:nvSpPr>
        <p:spPr>
          <a:xfrm>
            <a:off x="7294632" y="5060786"/>
            <a:ext cx="205809" cy="1090543"/>
          </a:xfrm>
          <a:prstGeom prst="leftBrac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755235" y="5416095"/>
            <a:ext cx="1511850" cy="43427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Конечный статус документа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730672" y="2339905"/>
            <a:ext cx="1511850" cy="6176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Промежуточные статусы исполнителя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596654" y="1842498"/>
            <a:ext cx="1511850" cy="44820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Черновик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63888" y="3284984"/>
            <a:ext cx="792088" cy="24136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4"/>
            <a:ext cx="4768081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>
                <a:solidFill>
                  <a:prstClr val="white"/>
                </a:solidFill>
              </a:rPr>
              <a:t>Управление Федерального казначейства по Кемеровской </a:t>
            </a:r>
            <a:r>
              <a:rPr lang="ru-RU" dirty="0" smtClean="0">
                <a:solidFill>
                  <a:prstClr val="white"/>
                </a:solidFill>
              </a:rPr>
              <a:t>области - Кузбассу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79585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7504" y="980729"/>
            <a:ext cx="8949680" cy="276999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Открывается «начальная форма»: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/>
          <a:srcRect r="9016"/>
          <a:stretch/>
        </p:blipFill>
        <p:spPr>
          <a:xfrm>
            <a:off x="107504" y="1440216"/>
            <a:ext cx="8640960" cy="5085128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5182461" y="1717500"/>
            <a:ext cx="3096344" cy="78238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Заполняется в случае получения письма от </a:t>
            </a:r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заказчика на самостоятельное утверждение Сведений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643256" y="3284984"/>
            <a:ext cx="3096344" cy="71082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Заполняется в случае </a:t>
            </a:r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утверждения Сведений на бумажном носителе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1259632" y="2103228"/>
            <a:ext cx="3922830" cy="1071276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 flipV="1">
            <a:off x="1187624" y="3573016"/>
            <a:ext cx="2455634" cy="158786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1043608" y="3174504"/>
            <a:ext cx="2304256" cy="18248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043608" y="3356992"/>
            <a:ext cx="2304256" cy="18248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23528" y="6725188"/>
            <a:ext cx="4768081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>
                <a:solidFill>
                  <a:prstClr val="white"/>
                </a:solidFill>
              </a:rPr>
              <a:t>Управление Федерального казначейства по Кемеровской </a:t>
            </a:r>
            <a:r>
              <a:rPr lang="ru-RU" dirty="0" smtClean="0">
                <a:solidFill>
                  <a:prstClr val="white"/>
                </a:solidFill>
              </a:rPr>
              <a:t>области - Кузбассу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4" name="Номер слайда 6"/>
          <p:cNvSpPr txBox="1">
            <a:spLocks/>
          </p:cNvSpPr>
          <p:nvPr/>
        </p:nvSpPr>
        <p:spPr>
          <a:xfrm>
            <a:off x="7020272" y="6497905"/>
            <a:ext cx="2057400" cy="315471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spcBef>
                <a:spcPts val="338"/>
              </a:spcBef>
              <a:defRPr sz="1200" b="1" i="1" kern="1200">
                <a:solidFill>
                  <a:srgbClr val="FFFFFF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4</a:t>
            </a:r>
          </a:p>
          <a:p>
            <a:r>
              <a:rPr lang="ru-RU" sz="900" dirty="0" smtClean="0">
                <a:solidFill>
                  <a:prstClr val="white"/>
                </a:solidFill>
              </a:rPr>
              <a:t>kemerovskaya.roskazna.ru</a:t>
            </a:r>
            <a:endParaRPr lang="ru-RU" sz="9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98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170580" y="975186"/>
            <a:ext cx="8865916" cy="380397"/>
          </a:xfrm>
          <a:prstGeom prst="rect">
            <a:avLst/>
          </a:prstGeom>
        </p:spPr>
        <p:txBody>
          <a:bodyPr wrap="square" lIns="102398" tIns="51199" rIns="102398" bIns="51199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Основная информация</a:t>
            </a:r>
            <a:endParaRPr lang="ru-RU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14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20272" y="6497905"/>
            <a:ext cx="2057400" cy="315471"/>
          </a:xfrm>
        </p:spPr>
        <p:txBody>
          <a:bodyPr/>
          <a:lstStyle/>
          <a:p>
            <a:fld id="{500EF6E4-EEB3-4BE0-BD93-03362F727E57}" type="slidenum">
              <a:rPr lang="ru-RU" sz="900" smtClean="0"/>
              <a:pPr/>
              <a:t>5</a:t>
            </a:fld>
            <a:endParaRPr lang="ru-RU" sz="900" dirty="0" smtClean="0"/>
          </a:p>
          <a:p>
            <a:r>
              <a:rPr lang="ru-RU" sz="900" dirty="0" smtClean="0">
                <a:solidFill>
                  <a:prstClr val="white"/>
                </a:solidFill>
              </a:rPr>
              <a:t>kemerovskaya.roskazna.ru</a:t>
            </a:r>
            <a:endParaRPr lang="ru-RU" sz="900" dirty="0">
              <a:solidFill>
                <a:prstClr val="white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/>
          <a:srcRect r="9016"/>
          <a:stretch/>
        </p:blipFill>
        <p:spPr>
          <a:xfrm>
            <a:off x="170580" y="1541642"/>
            <a:ext cx="8440489" cy="4913663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87" y="1398183"/>
            <a:ext cx="4970760" cy="3530114"/>
          </a:xfrm>
          <a:prstGeom prst="rect">
            <a:avLst/>
          </a:prstGeom>
          <a:noFill/>
          <a:ln w="222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3538" y="5085762"/>
            <a:ext cx="1536325" cy="1036410"/>
          </a:xfrm>
          <a:prstGeom prst="rect">
            <a:avLst/>
          </a:prstGeom>
        </p:spPr>
      </p:pic>
      <p:cxnSp>
        <p:nvCxnSpPr>
          <p:cNvPr id="18" name="Прямая со стрелкой 17"/>
          <p:cNvCxnSpPr/>
          <p:nvPr/>
        </p:nvCxnSpPr>
        <p:spPr>
          <a:xfrm flipH="1" flipV="1">
            <a:off x="3923928" y="4437112"/>
            <a:ext cx="742018" cy="677244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906095" y="4071033"/>
            <a:ext cx="3024336" cy="36004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4"/>
            <a:ext cx="4768081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>
                <a:solidFill>
                  <a:prstClr val="white"/>
                </a:solidFill>
              </a:rPr>
              <a:t>Управление Федерального казначейства по Кемеровской </a:t>
            </a:r>
            <a:r>
              <a:rPr lang="ru-RU" dirty="0" smtClean="0">
                <a:solidFill>
                  <a:prstClr val="white"/>
                </a:solidFill>
              </a:rPr>
              <a:t>области - Кузбассу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53869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/>
          <p:nvPr/>
        </p:nvPicPr>
        <p:blipFill rotWithShape="1">
          <a:blip r:embed="rId3"/>
          <a:srcRect l="5958" t="36110" r="15879" b="15399"/>
          <a:stretch/>
        </p:blipFill>
        <p:spPr bwMode="auto">
          <a:xfrm>
            <a:off x="199963" y="1574298"/>
            <a:ext cx="8712967" cy="476310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395535" y="878552"/>
            <a:ext cx="8892065" cy="657396"/>
          </a:xfrm>
          <a:prstGeom prst="rect">
            <a:avLst/>
          </a:prstGeom>
        </p:spPr>
        <p:txBody>
          <a:bodyPr wrap="square" lIns="102398" tIns="51199" rIns="102398" bIns="51199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Основная информация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Авто заполнение</a:t>
            </a:r>
            <a:endParaRPr lang="ru-RU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112868" y="1294627"/>
            <a:ext cx="1872208" cy="109151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Ссылка на предыдущие зарегистрированные сведения по данному разделу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784776" y="4651704"/>
            <a:ext cx="1933968" cy="96403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ссылке можно проверить документ-основание</a:t>
            </a:r>
          </a:p>
        </p:txBody>
      </p:sp>
      <p:sp>
        <p:nvSpPr>
          <p:cNvPr id="32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20272" y="6497905"/>
            <a:ext cx="2057400" cy="315471"/>
          </a:xfrm>
        </p:spPr>
        <p:txBody>
          <a:bodyPr/>
          <a:lstStyle/>
          <a:p>
            <a:fld id="{500EF6E4-EEB3-4BE0-BD93-03362F727E57}" type="slidenum">
              <a:rPr lang="ru-RU" sz="900" smtClean="0"/>
              <a:pPr/>
              <a:t>6</a:t>
            </a:fld>
            <a:endParaRPr lang="ru-RU" sz="900" dirty="0" smtClean="0"/>
          </a:p>
          <a:p>
            <a:r>
              <a:rPr lang="ru-RU" sz="900" dirty="0" smtClean="0">
                <a:solidFill>
                  <a:prstClr val="white"/>
                </a:solidFill>
              </a:rPr>
              <a:t>kemerovskaya.roskazna.ru</a:t>
            </a:r>
            <a:endParaRPr lang="ru-RU" sz="900" dirty="0">
              <a:solidFill>
                <a:prstClr val="white"/>
              </a:solidFill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H="1">
            <a:off x="5137484" y="1840386"/>
            <a:ext cx="1975386" cy="529835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3716119" y="2643736"/>
            <a:ext cx="1962944" cy="77730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Автоматическое заполнение из документа-основания</a:t>
            </a:r>
          </a:p>
        </p:txBody>
      </p:sp>
      <p:cxnSp>
        <p:nvCxnSpPr>
          <p:cNvPr id="26" name="Прямая со стрелкой 25"/>
          <p:cNvCxnSpPr/>
          <p:nvPr/>
        </p:nvCxnSpPr>
        <p:spPr>
          <a:xfrm flipH="1">
            <a:off x="1830922" y="3028118"/>
            <a:ext cx="1885582" cy="616906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flipH="1">
            <a:off x="1723882" y="3032389"/>
            <a:ext cx="1990895" cy="1136553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flipH="1">
            <a:off x="4841566" y="3414756"/>
            <a:ext cx="1" cy="253491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>
            <a:stCxn id="22" idx="3"/>
          </p:cNvCxnSpPr>
          <p:nvPr/>
        </p:nvCxnSpPr>
        <p:spPr>
          <a:xfrm>
            <a:off x="5679063" y="3032390"/>
            <a:ext cx="1992237" cy="961590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>
            <a:stCxn id="22" idx="3"/>
          </p:cNvCxnSpPr>
          <p:nvPr/>
        </p:nvCxnSpPr>
        <p:spPr>
          <a:xfrm>
            <a:off x="5679063" y="3032390"/>
            <a:ext cx="350951" cy="481481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>
            <a:stCxn id="22" idx="3"/>
          </p:cNvCxnSpPr>
          <p:nvPr/>
        </p:nvCxnSpPr>
        <p:spPr>
          <a:xfrm>
            <a:off x="5679063" y="3032390"/>
            <a:ext cx="175475" cy="962962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H="1">
            <a:off x="3365168" y="3018585"/>
            <a:ext cx="342487" cy="1505303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>
            <a:stCxn id="23" idx="1"/>
          </p:cNvCxnSpPr>
          <p:nvPr/>
        </p:nvCxnSpPr>
        <p:spPr>
          <a:xfrm flipH="1" flipV="1">
            <a:off x="5271297" y="4364882"/>
            <a:ext cx="1513479" cy="768839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Прямоугольник 77"/>
          <p:cNvSpPr/>
          <p:nvPr/>
        </p:nvSpPr>
        <p:spPr>
          <a:xfrm>
            <a:off x="3995937" y="4039149"/>
            <a:ext cx="1275360" cy="388654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4"/>
            <a:ext cx="4768081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>
                <a:solidFill>
                  <a:prstClr val="white"/>
                </a:solidFill>
              </a:rPr>
              <a:t>Управление Федерального казначейства по Кемеровской </a:t>
            </a:r>
            <a:r>
              <a:rPr lang="ru-RU" dirty="0" smtClean="0">
                <a:solidFill>
                  <a:prstClr val="white"/>
                </a:solidFill>
              </a:rPr>
              <a:t>области - Кузбассу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47172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 rotWithShape="1">
          <a:blip r:embed="rId3"/>
          <a:srcRect l="6622" t="33073" r="7285" b="8743"/>
          <a:stretch/>
        </p:blipFill>
        <p:spPr bwMode="auto">
          <a:xfrm>
            <a:off x="456182" y="1767751"/>
            <a:ext cx="8378825" cy="47714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75656" y="884985"/>
            <a:ext cx="6474037" cy="276999"/>
          </a:xfrm>
        </p:spPr>
        <p:txBody>
          <a:bodyPr/>
          <a:lstStyle/>
          <a:p>
            <a:r>
              <a:rPr lang="ru-RU" sz="1800" dirty="0">
                <a:solidFill>
                  <a:srgbClr val="002060"/>
                </a:solidFill>
                <a:latin typeface="Times New Roman" pitchFamily="18" charset="0"/>
              </a:rPr>
              <a:t>Раздел «Исполнитель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</a:rPr>
              <a:t>»</a:t>
            </a: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8063" y="1340877"/>
            <a:ext cx="8496944" cy="5177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данные раздела «Исполнитель» заполняются автоматически из документа-основания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3905232"/>
            <a:ext cx="576064" cy="36004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4"/>
            <a:ext cx="4768081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>
                <a:solidFill>
                  <a:prstClr val="white"/>
                </a:solidFill>
              </a:rPr>
              <a:t>Управление Федерального казначейства по Кемеровской </a:t>
            </a:r>
            <a:r>
              <a:rPr lang="ru-RU" dirty="0" smtClean="0">
                <a:solidFill>
                  <a:prstClr val="white"/>
                </a:solidFill>
              </a:rPr>
              <a:t>области - Кузбассу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2" name="Номер слайда 6"/>
          <p:cNvSpPr txBox="1">
            <a:spLocks/>
          </p:cNvSpPr>
          <p:nvPr/>
        </p:nvSpPr>
        <p:spPr>
          <a:xfrm>
            <a:off x="7020272" y="6497905"/>
            <a:ext cx="2057400" cy="315471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spcBef>
                <a:spcPts val="338"/>
              </a:spcBef>
              <a:defRPr sz="1200" b="1" i="1" kern="1200">
                <a:solidFill>
                  <a:srgbClr val="FFFFFF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7</a:t>
            </a:r>
          </a:p>
          <a:p>
            <a:r>
              <a:rPr lang="ru-RU" sz="900" dirty="0" smtClean="0">
                <a:solidFill>
                  <a:prstClr val="white"/>
                </a:solidFill>
              </a:rPr>
              <a:t>kemerovskaya.roskazna.ru</a:t>
            </a:r>
            <a:endParaRPr lang="ru-RU" sz="9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9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89944" y="896855"/>
            <a:ext cx="5760640" cy="359931"/>
          </a:xfrm>
        </p:spPr>
        <p:txBody>
          <a:bodyPr/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«Заказчик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anose="02020603050405020304" pitchFamily="18" charset="0"/>
              </a:rPr>
              <a:t>»</a:t>
            </a:r>
            <a:endParaRPr 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8063" y="1340877"/>
            <a:ext cx="8496944" cy="5177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данные раздела «Заказчик» заполняются автоматически из документа-основания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867981"/>
            <a:ext cx="8188357" cy="464721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85888" y="4941168"/>
            <a:ext cx="504056" cy="36004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69360"/>
            <a:ext cx="4768081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>
                <a:solidFill>
                  <a:prstClr val="white"/>
                </a:solidFill>
              </a:rPr>
              <a:t>Управление Федерального казначейства по Кемеровской </a:t>
            </a:r>
            <a:r>
              <a:rPr lang="ru-RU" dirty="0" smtClean="0">
                <a:solidFill>
                  <a:prstClr val="white"/>
                </a:solidFill>
              </a:rPr>
              <a:t>области - Кузбассу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Номер слайда 6"/>
          <p:cNvSpPr txBox="1">
            <a:spLocks/>
          </p:cNvSpPr>
          <p:nvPr/>
        </p:nvSpPr>
        <p:spPr>
          <a:xfrm>
            <a:off x="7020272" y="6497905"/>
            <a:ext cx="2057400" cy="315471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spcBef>
                <a:spcPts val="338"/>
              </a:spcBef>
              <a:defRPr sz="1200" b="1" i="1" kern="1200">
                <a:solidFill>
                  <a:srgbClr val="FFFFFF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/>
              <a:t>8</a:t>
            </a:r>
          </a:p>
          <a:p>
            <a:r>
              <a:rPr lang="ru-RU" sz="900" dirty="0" smtClean="0">
                <a:solidFill>
                  <a:prstClr val="white"/>
                </a:solidFill>
              </a:rPr>
              <a:t>kemerovskaya.roskazna.ru</a:t>
            </a:r>
            <a:endParaRPr lang="ru-RU" sz="9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14304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Рисунок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4148" y="4005064"/>
            <a:ext cx="5645600" cy="2298391"/>
          </a:xfrm>
          <a:prstGeom prst="rect">
            <a:avLst/>
          </a:prstGeom>
          <a:ln w="28575">
            <a:solidFill>
              <a:srgbClr val="002060"/>
            </a:solidFill>
          </a:ln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937" y="1520984"/>
            <a:ext cx="8368810" cy="2298391"/>
          </a:xfrm>
          <a:prstGeom prst="rect">
            <a:avLst/>
          </a:prstGeom>
          <a:ln w="28575">
            <a:solidFill>
              <a:srgbClr val="002060"/>
            </a:solidFill>
          </a:ln>
        </p:spPr>
      </p:pic>
      <p:sp>
        <p:nvSpPr>
          <p:cNvPr id="24" name="Прямоугольник 23"/>
          <p:cNvSpPr/>
          <p:nvPr/>
        </p:nvSpPr>
        <p:spPr>
          <a:xfrm>
            <a:off x="142931" y="981295"/>
            <a:ext cx="9005244" cy="380397"/>
          </a:xfrm>
          <a:prstGeom prst="rect">
            <a:avLst/>
          </a:prstGeom>
        </p:spPr>
        <p:txBody>
          <a:bodyPr wrap="square" lIns="102398" tIns="51199" rIns="102398" bIns="51199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Раздел «Целевые средства»</a:t>
            </a:r>
            <a:endParaRPr lang="ru-RU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69262" y="4581278"/>
            <a:ext cx="1998482" cy="6479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источников поступлений ЦС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35778" y="5442435"/>
            <a:ext cx="2027207" cy="58747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направлений расходования ЦС</a:t>
            </a:r>
          </a:p>
        </p:txBody>
      </p:sp>
      <p:sp>
        <p:nvSpPr>
          <p:cNvPr id="2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20272" y="6497905"/>
            <a:ext cx="2057400" cy="315471"/>
          </a:xfrm>
        </p:spPr>
        <p:txBody>
          <a:bodyPr/>
          <a:lstStyle/>
          <a:p>
            <a:fld id="{500EF6E4-EEB3-4BE0-BD93-03362F727E57}" type="slidenum">
              <a:rPr lang="ru-RU" sz="900" smtClean="0"/>
              <a:pPr/>
              <a:t>9</a:t>
            </a:fld>
            <a:endParaRPr lang="ru-RU" sz="900" dirty="0" smtClean="0"/>
          </a:p>
          <a:p>
            <a:r>
              <a:rPr lang="ru-RU" sz="900" dirty="0" smtClean="0">
                <a:solidFill>
                  <a:prstClr val="white"/>
                </a:solidFill>
              </a:rPr>
              <a:t>kemerovskaya.roskazna.ru</a:t>
            </a:r>
            <a:endParaRPr lang="ru-RU" sz="900" dirty="0">
              <a:solidFill>
                <a:prstClr val="white"/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H="1" flipV="1">
            <a:off x="732387" y="3645024"/>
            <a:ext cx="736452" cy="109026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29" idx="1"/>
          </p:cNvCxnSpPr>
          <p:nvPr/>
        </p:nvCxnSpPr>
        <p:spPr>
          <a:xfrm flipH="1">
            <a:off x="1268502" y="1626828"/>
            <a:ext cx="3807554" cy="1419149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501764" y="3430883"/>
            <a:ext cx="230623" cy="28350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468839" y="3494758"/>
            <a:ext cx="2234385" cy="42810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Добавить новую строку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076056" y="1412776"/>
            <a:ext cx="2234385" cy="42810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Выбрать запись из перечня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598823" y="5547743"/>
            <a:ext cx="109081" cy="257521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3454807" y="5547743"/>
            <a:ext cx="109081" cy="257521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747390" y="3032739"/>
            <a:ext cx="368226" cy="28761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>
            <a:off x="1907704" y="6029914"/>
            <a:ext cx="0" cy="13677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01" name="Прямая соединительная линия 4100"/>
          <p:cNvCxnSpPr/>
          <p:nvPr/>
        </p:nvCxnSpPr>
        <p:spPr>
          <a:xfrm>
            <a:off x="1907704" y="6166684"/>
            <a:ext cx="1745659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03" name="Прямая со стрелкой 4102"/>
          <p:cNvCxnSpPr/>
          <p:nvPr/>
        </p:nvCxnSpPr>
        <p:spPr>
          <a:xfrm flipV="1">
            <a:off x="3653363" y="5805264"/>
            <a:ext cx="0" cy="354175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>
            <a:off x="2262985" y="5013176"/>
            <a:ext cx="1246362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>
            <a:off x="3509347" y="5013176"/>
            <a:ext cx="0" cy="516136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4"/>
            <a:ext cx="4768081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>
                <a:solidFill>
                  <a:prstClr val="white"/>
                </a:solidFill>
              </a:rPr>
              <a:t>Управление Федерального казначейства по Кемеровской </a:t>
            </a:r>
            <a:r>
              <a:rPr lang="ru-RU" dirty="0" smtClean="0">
                <a:solidFill>
                  <a:prstClr val="white"/>
                </a:solidFill>
              </a:rPr>
              <a:t>области - Кузбассу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13901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583</TotalTime>
  <Words>778</Words>
  <Application>Microsoft Office PowerPoint</Application>
  <PresentationFormat>Экран (4:3)</PresentationFormat>
  <Paragraphs>128</Paragraphs>
  <Slides>18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Office Theme</vt:lpstr>
      <vt:lpstr>Презентация PowerPoint</vt:lpstr>
      <vt:lpstr>Пункты меню для просмотра и создания сведений </vt:lpstr>
      <vt:lpstr>Презентация PowerPoint</vt:lpstr>
      <vt:lpstr>Презентация PowerPoint</vt:lpstr>
      <vt:lpstr>Презентация PowerPoint</vt:lpstr>
      <vt:lpstr>Презентация PowerPoint</vt:lpstr>
      <vt:lpstr>Раздел «Исполнитель»</vt:lpstr>
      <vt:lpstr>Раздел «Заказчик»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Сенин Андрей Альбертович</dc:creator>
  <cp:lastModifiedBy>Чибирякова Татьяна Сергеевна</cp:lastModifiedBy>
  <cp:revision>68</cp:revision>
  <dcterms:created xsi:type="dcterms:W3CDTF">2019-08-14T11:52:41Z</dcterms:created>
  <dcterms:modified xsi:type="dcterms:W3CDTF">2020-11-06T07:05:38Z</dcterms:modified>
</cp:coreProperties>
</file>