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48" r:id="rId2"/>
    <p:sldId id="453" r:id="rId3"/>
    <p:sldId id="455" r:id="rId4"/>
    <p:sldId id="454" r:id="rId5"/>
    <p:sldId id="456" r:id="rId6"/>
    <p:sldId id="457" r:id="rId7"/>
  </p:sldIdLst>
  <p:sldSz cx="9144000" cy="6858000" type="screen4x3"/>
  <p:notesSz cx="9774238" cy="6648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094">
          <p15:clr>
            <a:srgbClr val="A4A3A4"/>
          </p15:clr>
        </p15:guide>
        <p15:guide id="2" pos="307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тьяна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98400" autoAdjust="0"/>
  </p:normalViewPr>
  <p:slideViewPr>
    <p:cSldViewPr snapToGrid="0" snapToObjects="1">
      <p:cViewPr varScale="1">
        <p:scale>
          <a:sx n="115" d="100"/>
          <a:sy n="115" d="100"/>
        </p:scale>
        <p:origin x="-1746" y="-10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napToObjects="1">
      <p:cViewPr varScale="1">
        <p:scale>
          <a:sx n="77" d="100"/>
          <a:sy n="77" d="100"/>
        </p:scale>
        <p:origin x="-1680" y="-90"/>
      </p:cViewPr>
      <p:guideLst>
        <p:guide orient="horz" pos="2094"/>
        <p:guide pos="3078"/>
      </p:guideLst>
    </p:cSldViewPr>
  </p:notesViewPr>
  <p:gridSpacing cx="77770" cy="7777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36599" y="1"/>
            <a:ext cx="4236076" cy="333820"/>
          </a:xfrm>
          <a:prstGeom prst="rect">
            <a:avLst/>
          </a:prstGeom>
        </p:spPr>
        <p:txBody>
          <a:bodyPr vert="horz" lIns="89785" tIns="44892" rIns="89785" bIns="44892" rtlCol="0"/>
          <a:lstStyle>
            <a:lvl1pPr algn="r">
              <a:defRPr sz="1200" smtClean="0"/>
            </a:lvl1pPr>
          </a:lstStyle>
          <a:p>
            <a:pPr>
              <a:defRPr/>
            </a:pPr>
            <a:fld id="{843E0701-A8D6-400B-8EE1-625BF3949DD4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36599" y="6314631"/>
            <a:ext cx="4236076" cy="333819"/>
          </a:xfrm>
          <a:prstGeom prst="rect">
            <a:avLst/>
          </a:prstGeom>
        </p:spPr>
        <p:txBody>
          <a:bodyPr vert="horz" lIns="89785" tIns="44892" rIns="89785" bIns="44892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FD22F25-0E93-4BF7-97F2-8BE3FD074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080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36599" y="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CA3610F-F6B9-432D-9067-97D6E0E1A1AC}" type="datetimeFigureOut">
              <a:rPr lang="ru-RU"/>
              <a:pPr>
                <a:defRPr/>
              </a:pPr>
              <a:t>06.11.2020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24213" y="498475"/>
            <a:ext cx="3325812" cy="24939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1" tIns="45880" rIns="91761" bIns="4588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78518" y="3158092"/>
            <a:ext cx="7817202" cy="2991958"/>
          </a:xfrm>
          <a:prstGeom prst="rect">
            <a:avLst/>
          </a:prstGeom>
        </p:spPr>
        <p:txBody>
          <a:bodyPr vert="horz" lIns="91761" tIns="45880" rIns="91761" bIns="4588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36599" y="6314631"/>
            <a:ext cx="4236076" cy="332267"/>
          </a:xfrm>
          <a:prstGeom prst="rect">
            <a:avLst/>
          </a:prstGeom>
        </p:spPr>
        <p:txBody>
          <a:bodyPr vert="horz" lIns="91761" tIns="45880" rIns="91761" bIns="45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D7B7EA-7F50-4DFA-91D0-78F590D92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9607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447E34-9827-44EB-A1B8-70E5C20E1361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323850" y="1412875"/>
            <a:ext cx="8569325" cy="4752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323850" y="1412875"/>
            <a:ext cx="8569325" cy="4752975"/>
          </a:xfrm>
          <a:custGeom>
            <a:avLst/>
            <a:gdLst/>
            <a:ahLst/>
            <a:cxnLst/>
            <a:rect l="l" t="t" r="r" b="b"/>
            <a:pathLst>
              <a:path w="8569325" h="4752975">
                <a:moveTo>
                  <a:pt x="0" y="4752467"/>
                </a:moveTo>
                <a:lnTo>
                  <a:pt x="8568944" y="4752467"/>
                </a:lnTo>
                <a:lnTo>
                  <a:pt x="8568944" y="0"/>
                </a:lnTo>
                <a:lnTo>
                  <a:pt x="0" y="0"/>
                </a:lnTo>
                <a:lnTo>
                  <a:pt x="0" y="475246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8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287722B-A501-4F8F-8953-754B79B48F68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BAC843E-917B-4909-B1E9-8D457FF7366F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 i="0">
                <a:solidFill>
                  <a:srgbClr val="1F487C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41CAA12-9F0E-4F9E-99FE-A8A811A1EF92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ts val="338"/>
              </a:spcBef>
              <a:defRPr sz="120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C73F64-280E-41AB-BA61-69D3872B9A8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2"/>
          <p:cNvSpPr txBox="1">
            <a:spLocks/>
          </p:cNvSpPr>
          <p:nvPr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BF3494B-0B95-4A43-ADEC-663CC8EC3502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8516938" y="98425"/>
            <a:ext cx="847725" cy="536575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E1A2EB1-486E-47B9-9C87-C79F7649B9BF}" type="slidenum">
              <a:rPr lang="en-US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2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lt"/>
              <a:cs typeface="+mn-cs"/>
            </a:endParaRPr>
          </a:p>
        </p:txBody>
      </p:sp>
      <p:sp>
        <p:nvSpPr>
          <p:cNvPr id="33795" name="Holder 2"/>
          <p:cNvSpPr>
            <a:spLocks noGrp="1"/>
          </p:cNvSpPr>
          <p:nvPr>
            <p:ph type="title"/>
          </p:nvPr>
        </p:nvSpPr>
        <p:spPr bwMode="auto">
          <a:xfrm>
            <a:off x="2305050" y="3136900"/>
            <a:ext cx="4533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33796" name="Holder 3"/>
          <p:cNvSpPr>
            <a:spLocks noGrp="1"/>
          </p:cNvSpPr>
          <p:nvPr>
            <p:ph type="body" idx="1"/>
          </p:nvPr>
        </p:nvSpPr>
        <p:spPr bwMode="auto">
          <a:xfrm>
            <a:off x="457200" y="15779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07975" y="6683375"/>
            <a:ext cx="3405188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Управление Федерального казначейства по Кемеровской области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627938" y="6683375"/>
            <a:ext cx="1303337" cy="13970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950"/>
              </a:lnSpc>
              <a:defRPr sz="900" b="1" i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27938" y="6311900"/>
            <a:ext cx="1308100" cy="5905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ts val="338"/>
              </a:spcBef>
              <a:defRPr sz="1200" b="1" i="1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9CAE3B51-357B-4C85-8E2E-88130BC1D54D}" type="slidenum">
              <a:rPr lang="ru-RU"/>
              <a:pPr>
                <a:defRPr/>
              </a:pPr>
              <a:t>‹#›</a:t>
            </a:fld>
            <a:endParaRPr lang="ru-RU"/>
          </a:p>
          <a:p>
            <a:pPr>
              <a:defRPr/>
            </a:pPr>
            <a:r>
              <a:rPr lang="ru-RU"/>
              <a:t>kemerovskaya.roskazna.ru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2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784686" y="2442864"/>
            <a:ext cx="75247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Расчеты с применением Казначейского обеспечения обязательств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411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5338" y="6459538"/>
            <a:ext cx="1905000" cy="361950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sz="900" i="1" dirty="0" smtClean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kemerovskaya.roskazna.ru</a:t>
            </a:r>
            <a:endParaRPr lang="ru-RU" sz="900" i="1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T:\ОКС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468278"/>
            <a:ext cx="7343629" cy="356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85753" y="3427916"/>
            <a:ext cx="1221971" cy="1745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01294" y="3856023"/>
            <a:ext cx="2751512" cy="120950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Казначейское обеспечение обязательств, выданное заказчиком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>
            <a:stCxn id="8" idx="1"/>
          </p:cNvCxnSpPr>
          <p:nvPr/>
        </p:nvCxnSpPr>
        <p:spPr>
          <a:xfrm flipH="1" flipV="1">
            <a:off x="3713164" y="3602484"/>
            <a:ext cx="2488130" cy="8582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T:\ОКС\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16" y="5218531"/>
            <a:ext cx="6288715" cy="121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 стрелкой 10"/>
          <p:cNvCxnSpPr>
            <a:stCxn id="8" idx="1"/>
          </p:cNvCxnSpPr>
          <p:nvPr/>
        </p:nvCxnSpPr>
        <p:spPr>
          <a:xfrm flipH="1">
            <a:off x="3507972" y="4460774"/>
            <a:ext cx="2693322" cy="15524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3399" y="793116"/>
            <a:ext cx="7524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9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pic>
        <p:nvPicPr>
          <p:cNvPr id="5" name="Picture 2" descr="T:\ОКС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14" y="911849"/>
            <a:ext cx="6022354" cy="50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5388540" y="2381792"/>
            <a:ext cx="2684425" cy="114715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лицевого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счета также можно просмотреть в «онлайн режиме»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3592991" y="2230814"/>
            <a:ext cx="1795549" cy="49876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03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0"/>
          </p:nvPr>
        </p:nvSpPr>
        <p:spPr bwMode="auto">
          <a:xfrm>
            <a:off x="307974" y="6683375"/>
            <a:ext cx="4239087" cy="12824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dirty="0"/>
              <a:t>Управление Федерального казначейства по Кемеровской </a:t>
            </a:r>
            <a:r>
              <a:rPr lang="ru-RU" dirty="0" smtClean="0"/>
              <a:t>области  - Кузбассу</a:t>
            </a:r>
            <a:endParaRPr 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727691" y="6469635"/>
            <a:ext cx="1308100" cy="315471"/>
          </a:xfrm>
        </p:spPr>
        <p:txBody>
          <a:bodyPr/>
          <a:lstStyle/>
          <a:p>
            <a:pPr>
              <a:defRPr/>
            </a:pPr>
            <a:fld id="{741CAA12-9F0E-4F9E-99FE-A8A811A1EF92}" type="slidenum">
              <a:rPr lang="ru-RU" sz="900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ru-RU" sz="900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900" dirty="0" smtClean="0">
                <a:solidFill>
                  <a:schemeClr val="bg1"/>
                </a:solidFill>
              </a:rPr>
              <a:t>kemerovskaya.roskazna.ru</a:t>
            </a:r>
            <a:endParaRPr lang="ru-RU" sz="900" dirty="0">
              <a:solidFill>
                <a:schemeClr val="bg1"/>
              </a:solidFill>
            </a:endParaRPr>
          </a:p>
        </p:txBody>
      </p:sp>
      <p:pic>
        <p:nvPicPr>
          <p:cNvPr id="1026" name="Picture 2" descr="T:\ОКС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8" y="2256693"/>
            <a:ext cx="7952057" cy="271898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7972496" y="2594059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Выбрать лицевой счет из справочника</a:t>
            </a:r>
            <a:endParaRPr lang="ru-RU" sz="1000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7885604" y="3243989"/>
            <a:ext cx="577172" cy="19675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7968177" y="1860142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Выбрать дату (по умолчанию – текущая дата)</a:t>
            </a:r>
            <a:endParaRPr lang="ru-RU" sz="10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7272519" y="2472378"/>
            <a:ext cx="699977" cy="3000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804026" y="3184933"/>
            <a:ext cx="1019768" cy="25580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90566" y="2906206"/>
            <a:ext cx="1046689" cy="23591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022518" y="3513318"/>
            <a:ext cx="1072015" cy="62429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Выбрать необходимые показатели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8446151" y="3238718"/>
            <a:ext cx="140905" cy="208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7670092" y="4186302"/>
            <a:ext cx="441177" cy="2137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777963" y="4229259"/>
            <a:ext cx="844544" cy="74641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8446151" y="2479644"/>
            <a:ext cx="142485" cy="1427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52628" y="4446391"/>
            <a:ext cx="1072015" cy="3121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Сформировать отчет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8488072" y="4159977"/>
            <a:ext cx="140905" cy="2080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47234" y="2466155"/>
            <a:ext cx="509884" cy="25580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3399" y="926120"/>
            <a:ext cx="7524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Форма «Лицевые счета»</a:t>
            </a:r>
          </a:p>
          <a:p>
            <a:pPr algn="ctr" eaLnBrk="0" hangingPunct="0"/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Просмотр состояния лицевого счета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онлай</a:t>
            </a: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н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895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T:\ОКС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8" y="2576206"/>
            <a:ext cx="8555038" cy="347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6535" y="736720"/>
            <a:ext cx="7524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Формирование Заявления на перевод Казначейского обеспечения обязательств (КОО)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051" name="Picture 3" descr="T:\ОКС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6" y="1309775"/>
            <a:ext cx="5680507" cy="111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06088" y="2148250"/>
            <a:ext cx="931025" cy="763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52475" y="2675780"/>
            <a:ext cx="1072015" cy="3121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1)Выберите вид Заявления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4472247" y="2987927"/>
            <a:ext cx="349135" cy="2207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2012044" y="3773979"/>
            <a:ext cx="1966865" cy="7398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2)Выберите номер КОО, часть которого вы планируете перевести  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365173" y="4513811"/>
            <a:ext cx="0" cy="3241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Левая фигурная скобка 12"/>
          <p:cNvSpPr/>
          <p:nvPr/>
        </p:nvSpPr>
        <p:spPr>
          <a:xfrm rot="16200000">
            <a:off x="4245727" y="2808750"/>
            <a:ext cx="353291" cy="683306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77688" y="6219647"/>
            <a:ext cx="4289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реквизиты заполняются автоматически при выборе КОО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19249" y="3611881"/>
            <a:ext cx="1605905" cy="90193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3)Автоматически проставляется сумма КОО, необходимо уточнить сумму самостоятельно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6567055" y="4513811"/>
            <a:ext cx="0" cy="3241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471353" y="5864308"/>
            <a:ext cx="193962" cy="184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" y="5154222"/>
            <a:ext cx="1371597" cy="120392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4)Выберите контракт (договор), заключенный с получателем переводного КОО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371599" y="5956472"/>
            <a:ext cx="13577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6535940" y="1129145"/>
            <a:ext cx="2213826" cy="117347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 (договор) должен содержать условия о применении казначейского обеспечения обязательст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76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Управление Федерального казначейства по Кемеровской области</a:t>
            </a:r>
            <a:endParaRPr lang="ru-RU"/>
          </a:p>
        </p:txBody>
      </p:sp>
      <p:pic>
        <p:nvPicPr>
          <p:cNvPr id="3074" name="Picture 2" descr="T:\ОКС\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364535"/>
            <a:ext cx="5840932" cy="458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6535" y="736720"/>
            <a:ext cx="75247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ea typeface="Open Sans Condensed" panose="020B0604020202020204" charset="0"/>
                <a:cs typeface="Times New Roman" pitchFamily="18" charset="0"/>
              </a:rPr>
              <a:t>Формирование Заявления на перевод Казначейского обеспечения обязательств (КОО)</a:t>
            </a:r>
            <a:endParaRPr lang="ru-RU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49786" y="4796445"/>
            <a:ext cx="1966865" cy="7398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Реквизиты получателя заполняются автоматически при выборе контракта (договора)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6251172" y="4330931"/>
            <a:ext cx="324196" cy="1650596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94872" y="2538153"/>
            <a:ext cx="1966865" cy="83681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5-6)Выберите из справочника детализированный код направления расходования средств и источник поступления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5740216" y="3200401"/>
            <a:ext cx="54246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644342" y="3374967"/>
            <a:ext cx="734212" cy="19950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521316" y="3077161"/>
            <a:ext cx="193962" cy="184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521316" y="5442195"/>
            <a:ext cx="193962" cy="184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845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5421</TotalTime>
  <Words>192</Words>
  <Application>Microsoft Office PowerPoint</Application>
  <PresentationFormat>Экран (4:3)</PresentationFormat>
  <Paragraphs>33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Приоритетные направления деятельности Управления Федерального казначейства по Кемеровской области  в 2014 году</dc:title>
  <dc:creator>PopovaOV</dc:creator>
  <cp:lastModifiedBy>Чибирякова Татьяна Сергеевна</cp:lastModifiedBy>
  <cp:revision>524</cp:revision>
  <cp:lastPrinted>2018-09-18T02:06:20Z</cp:lastPrinted>
  <dcterms:created xsi:type="dcterms:W3CDTF">2017-08-14T15:12:39Z</dcterms:created>
  <dcterms:modified xsi:type="dcterms:W3CDTF">2020-11-06T10:32:25Z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2017-03-10T00:00:00Z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2017-08-14T00:00:00Z</vt:filetime>
  </property>
</Properties>
</file>