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48" r:id="rId2"/>
    <p:sldId id="430" r:id="rId3"/>
    <p:sldId id="449" r:id="rId4"/>
    <p:sldId id="450" r:id="rId5"/>
    <p:sldId id="453" r:id="rId6"/>
    <p:sldId id="455" r:id="rId7"/>
    <p:sldId id="452" r:id="rId8"/>
    <p:sldId id="451" r:id="rId9"/>
    <p:sldId id="456" r:id="rId10"/>
    <p:sldId id="454" r:id="rId11"/>
  </p:sldIdLst>
  <p:sldSz cx="9144000" cy="6858000" type="screen4x3"/>
  <p:notesSz cx="9774238" cy="66484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094">
          <p15:clr>
            <a:srgbClr val="A4A3A4"/>
          </p15:clr>
        </p15:guide>
        <p15:guide id="2" pos="307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Татьяна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50" autoAdjust="0"/>
    <p:restoredTop sz="98400" autoAdjust="0"/>
  </p:normalViewPr>
  <p:slideViewPr>
    <p:cSldViewPr snapToGrid="0" snapToObjects="1">
      <p:cViewPr varScale="1">
        <p:scale>
          <a:sx n="115" d="100"/>
          <a:sy n="115" d="100"/>
        </p:scale>
        <p:origin x="-1734" y="-108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notesViewPr>
    <p:cSldViewPr snapToGrid="0" snapToObjects="1">
      <p:cViewPr varScale="1">
        <p:scale>
          <a:sx n="77" d="100"/>
          <a:sy n="77" d="100"/>
        </p:scale>
        <p:origin x="-1680" y="-90"/>
      </p:cViewPr>
      <p:guideLst>
        <p:guide orient="horz" pos="2094"/>
        <p:guide pos="3078"/>
      </p:guideLst>
    </p:cSldViewPr>
  </p:notesViewPr>
  <p:gridSpacing cx="77770" cy="7777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36076" cy="333820"/>
          </a:xfrm>
          <a:prstGeom prst="rect">
            <a:avLst/>
          </a:prstGeom>
        </p:spPr>
        <p:txBody>
          <a:bodyPr vert="horz" lIns="89785" tIns="44892" rIns="89785" bIns="44892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36599" y="1"/>
            <a:ext cx="4236076" cy="333820"/>
          </a:xfrm>
          <a:prstGeom prst="rect">
            <a:avLst/>
          </a:prstGeom>
        </p:spPr>
        <p:txBody>
          <a:bodyPr vert="horz" lIns="89785" tIns="44892" rIns="89785" bIns="44892" rtlCol="0"/>
          <a:lstStyle>
            <a:lvl1pPr algn="r">
              <a:defRPr sz="1200" smtClean="0"/>
            </a:lvl1pPr>
          </a:lstStyle>
          <a:p>
            <a:pPr>
              <a:defRPr/>
            </a:pPr>
            <a:fld id="{843E0701-A8D6-400B-8EE1-625BF3949DD4}" type="datetimeFigureOut">
              <a:rPr lang="ru-RU"/>
              <a:pPr>
                <a:defRPr/>
              </a:pPr>
              <a:t>18.11.2020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314631"/>
            <a:ext cx="4236076" cy="333819"/>
          </a:xfrm>
          <a:prstGeom prst="rect">
            <a:avLst/>
          </a:prstGeom>
        </p:spPr>
        <p:txBody>
          <a:bodyPr vert="horz" lIns="89785" tIns="44892" rIns="89785" bIns="4489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36599" y="6314631"/>
            <a:ext cx="4236076" cy="333819"/>
          </a:xfrm>
          <a:prstGeom prst="rect">
            <a:avLst/>
          </a:prstGeom>
        </p:spPr>
        <p:txBody>
          <a:bodyPr vert="horz" lIns="89785" tIns="44892" rIns="89785" bIns="44892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3FD22F25-0E93-4BF7-97F2-8BE3FD074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5080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36599" y="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CA3610F-F6B9-432D-9067-97D6E0E1A1AC}" type="datetimeFigureOut">
              <a:rPr lang="ru-RU"/>
              <a:pPr>
                <a:defRPr/>
              </a:pPr>
              <a:t>18.11.2020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24213" y="498475"/>
            <a:ext cx="3325812" cy="24939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61" tIns="45880" rIns="91761" bIns="4588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78518" y="3158092"/>
            <a:ext cx="7817202" cy="2991958"/>
          </a:xfrm>
          <a:prstGeom prst="rect">
            <a:avLst/>
          </a:prstGeom>
        </p:spPr>
        <p:txBody>
          <a:bodyPr vert="horz" lIns="91761" tIns="45880" rIns="91761" bIns="4588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31463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36599" y="631463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4D7B7EA-7F50-4DFA-91D0-78F590D923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96079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F447E34-9827-44EB-A1B8-70E5C20E1361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5" name="bk object 17"/>
          <p:cNvSpPr/>
          <p:nvPr/>
        </p:nvSpPr>
        <p:spPr>
          <a:xfrm>
            <a:off x="323850" y="1412875"/>
            <a:ext cx="8569325" cy="47529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6" name="bk object 18"/>
          <p:cNvSpPr/>
          <p:nvPr/>
        </p:nvSpPr>
        <p:spPr>
          <a:xfrm>
            <a:off x="323850" y="1412875"/>
            <a:ext cx="8569325" cy="4752975"/>
          </a:xfrm>
          <a:custGeom>
            <a:avLst/>
            <a:gdLst/>
            <a:ahLst/>
            <a:cxnLst/>
            <a:rect l="l" t="t" r="r" b="b"/>
            <a:pathLst>
              <a:path w="8569325" h="4752975">
                <a:moveTo>
                  <a:pt x="0" y="4752467"/>
                </a:moveTo>
                <a:lnTo>
                  <a:pt x="8568944" y="4752467"/>
                </a:lnTo>
                <a:lnTo>
                  <a:pt x="8568944" y="0"/>
                </a:lnTo>
                <a:lnTo>
                  <a:pt x="0" y="0"/>
                </a:lnTo>
                <a:lnTo>
                  <a:pt x="0" y="475246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8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287722B-A501-4F8F-8953-754B79B48F68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BAC843E-917B-4909-B1E9-8D457FF7366F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4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41CAA12-9F0E-4F9E-99FE-A8A811A1EF92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3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8C73F64-280E-41AB-BA61-69D3872B9A8D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2"/>
          <p:cNvSpPr txBox="1">
            <a:spLocks/>
          </p:cNvSpPr>
          <p:nvPr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BF3494B-0B95-4A43-ADEC-663CC8EC3502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E1A2EB1-486E-47B9-9C87-C79F7649B9BF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62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33795" name="Holder 2"/>
          <p:cNvSpPr>
            <a:spLocks noGrp="1"/>
          </p:cNvSpPr>
          <p:nvPr>
            <p:ph type="title"/>
          </p:nvPr>
        </p:nvSpPr>
        <p:spPr bwMode="auto">
          <a:xfrm>
            <a:off x="2305050" y="3136900"/>
            <a:ext cx="4533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33796" name="Holder 3"/>
          <p:cNvSpPr>
            <a:spLocks noGrp="1"/>
          </p:cNvSpPr>
          <p:nvPr>
            <p:ph type="body" idx="1"/>
          </p:nvPr>
        </p:nvSpPr>
        <p:spPr bwMode="auto">
          <a:xfrm>
            <a:off x="457200" y="15779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07975" y="6683375"/>
            <a:ext cx="3405188" cy="13970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950"/>
              </a:lnSpc>
              <a:defRPr sz="900" b="1" i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627938" y="6683375"/>
            <a:ext cx="1303337" cy="13970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950"/>
              </a:lnSpc>
              <a:defRPr sz="900" b="1" i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27938" y="6311900"/>
            <a:ext cx="1308100" cy="59055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spcBef>
                <a:spcPts val="338"/>
              </a:spcBef>
              <a:defRPr sz="1200" b="1" i="1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9CAE3B51-357B-4C85-8E2E-88130BC1D54D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72" r:id="rId6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5"/>
          <p:cNvSpPr txBox="1">
            <a:spLocks noChangeArrowheads="1"/>
          </p:cNvSpPr>
          <p:nvPr/>
        </p:nvSpPr>
        <p:spPr bwMode="auto">
          <a:xfrm>
            <a:off x="784686" y="2442864"/>
            <a:ext cx="7524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</a:rPr>
              <a:t>Отчетные формы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7411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5"/>
            <a:ext cx="4239087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 - Кузбассу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145338" y="6459538"/>
            <a:ext cx="1905000" cy="361950"/>
          </a:xfrm>
        </p:spPr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sz="900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5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:\ОКС\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822" y="1189859"/>
            <a:ext cx="5236615" cy="3204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5"/>
            <a:ext cx="4239087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 - Кузбассу</a:t>
            </a:r>
            <a:endParaRPr lang="ru-RU" dirty="0"/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5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ru-RU" sz="9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 smtClean="0">
                <a:solidFill>
                  <a:schemeClr val="bg1"/>
                </a:solidFill>
              </a:rPr>
              <a:t>kemerovskaya.roskazna.ru</a:t>
            </a:r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67792" y="3226380"/>
            <a:ext cx="1983365" cy="265001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49777" y="777630"/>
            <a:ext cx="75247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6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Входящие платежные поручения</a:t>
            </a: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2051" name="Picture 3" descr="T:\ОКС\1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79" y="4500974"/>
            <a:ext cx="8599102" cy="777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344328" y="4500974"/>
            <a:ext cx="606830" cy="835795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201481" y="4471878"/>
            <a:ext cx="521269" cy="835795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4815" y="5396127"/>
            <a:ext cx="3225338" cy="113884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Классифицировано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«Да»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средства отражены на лицевом счете, а не на аналитическом коде раздела (раздел не открыт; идентификатор не соответствует разделу)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730765" y="5396127"/>
            <a:ext cx="3225338" cy="113884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БПР </a:t>
            </a:r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«Да»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средства отражены как «Неразрешенный остаток к использованию» (отсутствует код источника поступления средств)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Двойная стрелка влево/вправо 10"/>
          <p:cNvSpPr/>
          <p:nvPr/>
        </p:nvSpPr>
        <p:spPr>
          <a:xfrm>
            <a:off x="3419339" y="5396127"/>
            <a:ext cx="2228403" cy="1138844"/>
          </a:xfrm>
          <a:prstGeom prst="left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предоставить в ЦС Уведомление об уточнении операции клиента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3233651" y="5163372"/>
            <a:ext cx="2019992" cy="2660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7191485" y="5128953"/>
            <a:ext cx="1009996" cy="23691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89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5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ru-RU" sz="9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 smtClean="0">
                <a:solidFill>
                  <a:schemeClr val="bg1"/>
                </a:solidFill>
              </a:rPr>
              <a:t>kemerovskaya.roskazna.ru</a:t>
            </a:r>
            <a:endParaRPr lang="ru-RU" sz="900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38" y="1282534"/>
            <a:ext cx="7177516" cy="4242031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5553300" y="1498639"/>
            <a:ext cx="3467595" cy="135677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формирования Выписок из лицевого счета и Отчетов о состоянии лицевого счета клиентом самостоятельно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71799" y="3658455"/>
            <a:ext cx="3430598" cy="186611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Выписки из лицевого счета формируются </a:t>
            </a:r>
            <a:r>
              <a:rPr lang="ru-RU" sz="16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запроса клиента. Отчеты о состоянии лицевого счета формируются Центром специализации на 01-ое число каждого месяца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5"/>
            <a:ext cx="4239087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 - Кузбассу</a:t>
            </a:r>
            <a:endParaRPr lang="ru-RU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90846" y="756843"/>
            <a:ext cx="75247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Формирование Выписки/Отчета</a:t>
            </a:r>
            <a:endParaRPr lang="ru-RU" sz="16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32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5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ru-RU" sz="9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 smtClean="0">
                <a:solidFill>
                  <a:schemeClr val="bg1"/>
                </a:solidFill>
              </a:rPr>
              <a:t>kemerovskaya.roskazna.ru</a:t>
            </a:r>
            <a:endParaRPr lang="ru-RU" sz="900" dirty="0">
              <a:solidFill>
                <a:schemeClr val="bg1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5" y="1646546"/>
            <a:ext cx="7958301" cy="240115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6316138" y="915418"/>
            <a:ext cx="2390922" cy="7311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Выбрать тип формируемого отчета</a:t>
            </a:r>
          </a:p>
        </p:txBody>
      </p:sp>
      <p:cxnSp>
        <p:nvCxnSpPr>
          <p:cNvPr id="19" name="Прямая со стрелкой 18"/>
          <p:cNvCxnSpPr>
            <a:stCxn id="18" idx="1"/>
          </p:cNvCxnSpPr>
          <p:nvPr/>
        </p:nvCxnSpPr>
        <p:spPr>
          <a:xfrm flipH="1">
            <a:off x="4887378" y="1280982"/>
            <a:ext cx="1428760" cy="138671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4455603" y="4046946"/>
            <a:ext cx="3810673" cy="149764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При необходимости наличия в отчете электронной подписи сотрудника казначейства нужно заполнить чек-бокс «С акцептом Центра специализации»</a:t>
            </a:r>
          </a:p>
        </p:txBody>
      </p:sp>
      <p:cxnSp>
        <p:nvCxnSpPr>
          <p:cNvPr id="21" name="Прямая со стрелкой 20"/>
          <p:cNvCxnSpPr>
            <a:stCxn id="20" idx="0"/>
          </p:cNvCxnSpPr>
          <p:nvPr/>
        </p:nvCxnSpPr>
        <p:spPr>
          <a:xfrm flipH="1" flipV="1">
            <a:off x="5169984" y="3332566"/>
            <a:ext cx="1190956" cy="7143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101029" y="4833519"/>
            <a:ext cx="4010569" cy="163611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Выписка формируется за операционный день, Отчет накопительным итогом с начала года по состоянию на выбранную дату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206012" y="4047700"/>
            <a:ext cx="1905587" cy="55259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Выбрать дату отчета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 flipH="1" flipV="1">
            <a:off x="2623993" y="3566160"/>
            <a:ext cx="338580" cy="43743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24"/>
          <p:cNvSpPr/>
          <p:nvPr/>
        </p:nvSpPr>
        <p:spPr>
          <a:xfrm>
            <a:off x="1098399" y="1081657"/>
            <a:ext cx="1849790" cy="46707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Выбрать лицевой счет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2280872" y="1895031"/>
            <a:ext cx="85926" cy="5824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2323835" y="3201774"/>
            <a:ext cx="295517" cy="29705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2305050" y="2587271"/>
            <a:ext cx="295517" cy="29705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5"/>
            <a:ext cx="4239087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 - Кузбассу</a:t>
            </a:r>
            <a:endParaRPr lang="ru-RU" dirty="0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890846" y="756843"/>
            <a:ext cx="75247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Формирование Выписки/Отчета</a:t>
            </a:r>
            <a:endParaRPr lang="ru-RU" sz="16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22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  <p:bldP spid="23" grpId="0" animBg="1"/>
      <p:bldP spid="25" grpId="0" animBg="1"/>
      <p:bldP spid="29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Управление Федерального казначейства по Кемеровской области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107" y="4259062"/>
            <a:ext cx="7222432" cy="19046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6" y="1035431"/>
            <a:ext cx="7398928" cy="1995284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5952863" y="687145"/>
            <a:ext cx="3191137" cy="125917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списковой форме отметить отчет в статусе «Черновик», нажать кнопку «Сформировать»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>
            <a:stCxn id="7" idx="1"/>
          </p:cNvCxnSpPr>
          <p:nvPr/>
        </p:nvCxnSpPr>
        <p:spPr>
          <a:xfrm flipH="1">
            <a:off x="5045825" y="1316733"/>
            <a:ext cx="907038" cy="2211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5877099" y="3092335"/>
            <a:ext cx="3125442" cy="170554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проставлен чек-бокс «С акцептом ЦС», отчет перейдет в статус «Ожидает исполнения» и будет ждать подписания специалистом ЦС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>
            <a:stCxn id="9" idx="1"/>
          </p:cNvCxnSpPr>
          <p:nvPr/>
        </p:nvCxnSpPr>
        <p:spPr>
          <a:xfrm flipH="1">
            <a:off x="3758240" y="3945110"/>
            <a:ext cx="2118859" cy="138018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58776" y="3549535"/>
            <a:ext cx="2119158" cy="193878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чек-бокс «С акцептом ЦС» не проставлен , отчет сразу перейдет в статус «Отчет сформирован»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2186247" y="4821382"/>
            <a:ext cx="1155949" cy="11099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5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ru-RU" sz="9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 smtClean="0">
                <a:solidFill>
                  <a:schemeClr val="bg1"/>
                </a:solidFill>
              </a:rPr>
              <a:t>kemerovskaya.roskazna.ru</a:t>
            </a:r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13" name="Нижний колонтитул 2"/>
          <p:cNvSpPr txBox="1">
            <a:spLocks/>
          </p:cNvSpPr>
          <p:nvPr/>
        </p:nvSpPr>
        <p:spPr bwMode="auto">
          <a:xfrm>
            <a:off x="307974" y="6683375"/>
            <a:ext cx="4239087" cy="12824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l" rtl="0" fontAlgn="base">
              <a:lnSpc>
                <a:spcPts val="950"/>
              </a:lnSpc>
              <a:spcBef>
                <a:spcPct val="0"/>
              </a:spcBef>
              <a:spcAft>
                <a:spcPct val="0"/>
              </a:spcAft>
              <a:defRPr sz="900" b="1" i="1" kern="1200" smtClean="0">
                <a:solidFill>
                  <a:schemeClr val="bg1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ru-RU" smtClean="0"/>
              <a:t>Управление Федерального казначейства по Кемеровской области  - Кузбассу</a:t>
            </a:r>
            <a:endParaRPr lang="ru-RU" dirty="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-297874" y="687145"/>
            <a:ext cx="75247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</a:rPr>
              <a:t>Формирование Выписки/Отчета</a:t>
            </a:r>
            <a:endParaRPr lang="ru-RU" sz="16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55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T:\ОКС\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4" y="1148699"/>
            <a:ext cx="6120003" cy="1293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5"/>
            <a:ext cx="4239087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 - Кузбассу</a:t>
            </a:r>
            <a:endParaRPr lang="ru-RU" dirty="0"/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5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 smtClean="0">
                <a:solidFill>
                  <a:schemeClr val="bg1"/>
                </a:solidFill>
              </a:rPr>
              <a:pPr>
                <a:defRPr/>
              </a:pPr>
              <a:t>5</a:t>
            </a:fld>
            <a:endParaRPr lang="ru-RU" sz="9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 smtClean="0">
                <a:solidFill>
                  <a:schemeClr val="bg1"/>
                </a:solidFill>
              </a:rPr>
              <a:t>kemerovskaya.roskazna.ru</a:t>
            </a:r>
            <a:endParaRPr lang="ru-RU" sz="900" dirty="0">
              <a:solidFill>
                <a:schemeClr val="bg1"/>
              </a:solidFill>
            </a:endParaRPr>
          </a:p>
        </p:txBody>
      </p:sp>
      <p:pic>
        <p:nvPicPr>
          <p:cNvPr id="1028" name="Picture 4" descr="T:\ОКС\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10" y="2741653"/>
            <a:ext cx="4731889" cy="3274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121955" y="3273669"/>
            <a:ext cx="2169036" cy="94765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Выписку/Отчет можно выгрузить (распечатать)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10185" y="1037545"/>
            <a:ext cx="1097280" cy="38238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342445" y="1419930"/>
            <a:ext cx="0" cy="121365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Стрелка вправо 13"/>
          <p:cNvSpPr/>
          <p:nvPr/>
        </p:nvSpPr>
        <p:spPr>
          <a:xfrm rot="10800000">
            <a:off x="5564417" y="3656054"/>
            <a:ext cx="407323" cy="1828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64416" y="4378957"/>
            <a:ext cx="3346828" cy="195534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создании новой Выписки/Отчета за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операционный день, предыдущая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Выписка/Отчет за этот день переходит 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статус «Не актуален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71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Управление Федерального казначейства по Кемеровской области</a:t>
            </a:r>
            <a:endParaRPr lang="ru-RU"/>
          </a:p>
        </p:txBody>
      </p:sp>
      <p:pic>
        <p:nvPicPr>
          <p:cNvPr id="1026" name="Picture 2" descr="T:\ОКС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38" y="1645920"/>
            <a:ext cx="6553374" cy="809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T:\ОКС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22" y="2580210"/>
            <a:ext cx="6508406" cy="75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873645" y="3402331"/>
            <a:ext cx="3030944" cy="129863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отражения в отчетных формах неразрешенного к использованию остатка средств необходимо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в ЦС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 об уточнении операции клиента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0406" y="2238549"/>
            <a:ext cx="3466407" cy="108065"/>
          </a:xfrm>
          <a:prstGeom prst="rect">
            <a:avLst/>
          </a:prstGeom>
          <a:solidFill>
            <a:srgbClr val="FF0000">
              <a:alpha val="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7038597" y="2346614"/>
            <a:ext cx="350520" cy="105571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6916677" y="3244390"/>
            <a:ext cx="472440" cy="15794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650324" y="3402331"/>
            <a:ext cx="3030944" cy="129863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отражения в отчетных формах средств на аналитическом коде раздела «Пусто» необходимо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в ЦС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 об уточнении операции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клиента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уточнения поступления на раздел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2425032" y="2346614"/>
            <a:ext cx="8314" cy="105571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33399" y="912517"/>
            <a:ext cx="75247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6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Неразрешенный </a:t>
            </a:r>
            <a:r>
              <a:rPr lang="ru-RU" altLang="ru-RU" sz="1600" b="1" dirty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к использованию остаток средств</a:t>
            </a: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25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:\ОКС\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04" y="1293290"/>
            <a:ext cx="6022354" cy="509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5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ru-RU" sz="9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 smtClean="0">
                <a:solidFill>
                  <a:schemeClr val="bg1"/>
                </a:solidFill>
              </a:rPr>
              <a:t>kemerovskaya.roskazna.ru</a:t>
            </a:r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5"/>
            <a:ext cx="4239087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 - Кузбассу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26822" y="2502124"/>
            <a:ext cx="1062059" cy="149629"/>
          </a:xfrm>
          <a:prstGeom prst="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61215" y="2763233"/>
            <a:ext cx="2684425" cy="114715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лицевого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счета также можно просмотреть в «онлайн режиме»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3765666" y="2763234"/>
            <a:ext cx="1795549" cy="4987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77704" y="708515"/>
            <a:ext cx="75247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600" b="1" dirty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Форма «Лицевые счета»</a:t>
            </a:r>
          </a:p>
          <a:p>
            <a:pPr algn="ctr" eaLnBrk="0" hangingPunct="0"/>
            <a:r>
              <a:rPr lang="ru-RU" altLang="ru-RU" sz="1600" b="1" dirty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Просмотр состояния лицевого счета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онлай</a:t>
            </a:r>
            <a:r>
              <a:rPr lang="ru-RU" altLang="ru-RU" sz="1600" b="1" dirty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н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08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3399" y="926120"/>
            <a:ext cx="75247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600" b="1" dirty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Форма «Лицевые счета»</a:t>
            </a:r>
          </a:p>
          <a:p>
            <a:pPr algn="ctr" eaLnBrk="0" hangingPunct="0"/>
            <a:r>
              <a:rPr lang="ru-RU" altLang="ru-RU" sz="1600" b="1" dirty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Просмотр состояния лицевого счета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онлай</a:t>
            </a:r>
            <a:r>
              <a:rPr lang="ru-RU" altLang="ru-RU" sz="1600" b="1" dirty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н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5" y="1830787"/>
            <a:ext cx="7419211" cy="329337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7888113" y="2422064"/>
            <a:ext cx="1072015" cy="62429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Выбрать лицевой счет из справочника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852202" y="3395735"/>
            <a:ext cx="1072015" cy="62429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Выбрать необходимые показатели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852201" y="4384221"/>
            <a:ext cx="1072015" cy="62429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Настроить фильтры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(если требуется)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852200" y="5399198"/>
            <a:ext cx="1072015" cy="31214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Сформировать отчет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8193790" y="3119653"/>
            <a:ext cx="140905" cy="2080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8185521" y="4112432"/>
            <a:ext cx="140905" cy="2080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8193790" y="5082593"/>
            <a:ext cx="140905" cy="2080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7310941" y="2537459"/>
            <a:ext cx="577172" cy="19675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7499528" y="3832167"/>
            <a:ext cx="352674" cy="28026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7318898" y="4854633"/>
            <a:ext cx="409336" cy="21592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7852203" y="1359678"/>
            <a:ext cx="1072015" cy="62429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Выбрать дату (по умолчанию – текущая дата)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8193790" y="2063906"/>
            <a:ext cx="140905" cy="2080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>
            <a:stCxn id="18" idx="1"/>
          </p:cNvCxnSpPr>
          <p:nvPr/>
        </p:nvCxnSpPr>
        <p:spPr>
          <a:xfrm flipH="1">
            <a:off x="7156544" y="1671825"/>
            <a:ext cx="695659" cy="60017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6203277" y="2606306"/>
            <a:ext cx="1019768" cy="25580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6176356" y="2292983"/>
            <a:ext cx="1046689" cy="23591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279007" y="3643105"/>
            <a:ext cx="1220521" cy="114675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139234" y="4863212"/>
            <a:ext cx="1031238" cy="23217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5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ru-RU" sz="9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 smtClean="0">
                <a:solidFill>
                  <a:schemeClr val="bg1"/>
                </a:solidFill>
              </a:rPr>
              <a:t>kemerovskaya.roskazna.ru</a:t>
            </a:r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25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5"/>
            <a:ext cx="4239087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 - Кузбассу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480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Управление Федерального казначейства по Кемеровской области</a:t>
            </a:r>
            <a:endParaRPr lang="ru-RU"/>
          </a:p>
        </p:txBody>
      </p:sp>
      <p:pic>
        <p:nvPicPr>
          <p:cNvPr id="3074" name="Picture 2" descr="T:\ОКС\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344640"/>
            <a:ext cx="1833065" cy="379891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3399" y="818054"/>
            <a:ext cx="75247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6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Неразрешенный </a:t>
            </a:r>
            <a:r>
              <a:rPr lang="ru-RU" altLang="ru-RU" sz="1600" b="1" dirty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к использованию остаток средств</a:t>
            </a: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9620" y="5213785"/>
            <a:ext cx="2051419" cy="65499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 выставить данный показатель отчета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 descr="T:\ОКС\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267" y="2028418"/>
            <a:ext cx="5825942" cy="12156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23949" y="3732415"/>
            <a:ext cx="1629295" cy="21613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1293971" y="4031674"/>
            <a:ext cx="0" cy="11821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5896926" y="3664915"/>
            <a:ext cx="3030944" cy="129863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отражения в отчетных формах неразрешенного к использованию остатка средств необходимо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в ЦС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 об уточнении операции клиента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333209" y="3664915"/>
            <a:ext cx="3030944" cy="129863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отражения в отчетных формах средств на аналитическом коде раздела «Пусто» необходимо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в ЦС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 об уточнении операции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клиента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уточнения поступления на раздел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8343899" y="3244098"/>
            <a:ext cx="0" cy="3543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857685" y="3092335"/>
            <a:ext cx="0" cy="5386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18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5622</TotalTime>
  <Words>510</Words>
  <Application>Microsoft Office PowerPoint</Application>
  <PresentationFormat>Экран (4:3)</PresentationFormat>
  <Paragraphs>67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Приоритетные направления деятельности Управления Федерального казначейства по Кемеровской области  в 2014 году</dc:title>
  <dc:creator>PopovaOV</dc:creator>
  <cp:lastModifiedBy>Чибирякова Татьяна Сергеевна</cp:lastModifiedBy>
  <cp:revision>528</cp:revision>
  <cp:lastPrinted>2018-09-18T02:06:20Z</cp:lastPrinted>
  <dcterms:created xsi:type="dcterms:W3CDTF">2017-08-14T15:12:39Z</dcterms:created>
  <dcterms:modified xsi:type="dcterms:W3CDTF">2020-11-18T08:00:12Z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2017-03-10T00:00:00Z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2017-08-14T00:00:00Z</vt:filetime>
  </property>
</Properties>
</file>