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48" r:id="rId2"/>
    <p:sldId id="430" r:id="rId3"/>
    <p:sldId id="466" r:id="rId4"/>
    <p:sldId id="463" r:id="rId5"/>
    <p:sldId id="449" r:id="rId6"/>
    <p:sldId id="431" r:id="rId7"/>
    <p:sldId id="432" r:id="rId8"/>
    <p:sldId id="464" r:id="rId9"/>
    <p:sldId id="457" r:id="rId10"/>
    <p:sldId id="468" r:id="rId11"/>
    <p:sldId id="469" r:id="rId12"/>
    <p:sldId id="470" r:id="rId13"/>
    <p:sldId id="471" r:id="rId14"/>
    <p:sldId id="472" r:id="rId15"/>
    <p:sldId id="473" r:id="rId16"/>
    <p:sldId id="474" r:id="rId17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8400" autoAdjust="0"/>
  </p:normalViewPr>
  <p:slideViewPr>
    <p:cSldViewPr snapToGrid="0" snapToObjects="1">
      <p:cViewPr>
        <p:scale>
          <a:sx n="100" d="100"/>
          <a:sy n="100" d="100"/>
        </p:scale>
        <p:origin x="-2166" y="-42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98907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Calibri"/>
                <a:cs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mtClean="0">
                <a:latin typeface="Calibri"/>
                <a:cs typeface="Calibri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627938" y="6311900"/>
            <a:ext cx="1308100" cy="1841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fld id="{4D8654C0-75C9-47B4-A17A-E8015F361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70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0" r:id="rId6"/>
    <p:sldLayoutId id="2147483671" r:id="rId7"/>
    <p:sldLayoutId id="2147483672" r:id="rId8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990600" y="2521528"/>
            <a:ext cx="7524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работы в ПУР КС ГИИС «Электронный бюджет» при проведении расходных операций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6195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19" y="2717945"/>
            <a:ext cx="7174777" cy="182057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212241" y="1718708"/>
            <a:ext cx="3490929" cy="9286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списковой форме отметить документ в статусе «Черновик», нажать кнопку «На согласование»</a:t>
            </a:r>
          </a:p>
        </p:txBody>
      </p:sp>
      <p:cxnSp>
        <p:nvCxnSpPr>
          <p:cNvPr id="6" name="Прямая со стрелкой 5"/>
          <p:cNvCxnSpPr>
            <a:stCxn id="5" idx="3"/>
          </p:cNvCxnSpPr>
          <p:nvPr/>
        </p:nvCxnSpPr>
        <p:spPr>
          <a:xfrm>
            <a:off x="5703170" y="2183055"/>
            <a:ext cx="659529" cy="6018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35372" y="4819783"/>
            <a:ext cx="2068787" cy="111216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Появится окно формирования листа согласования</a:t>
            </a:r>
          </a:p>
        </p:txBody>
      </p:sp>
      <p:cxnSp>
        <p:nvCxnSpPr>
          <p:cNvPr id="8" name="Прямая со стрелкой 7"/>
          <p:cNvCxnSpPr>
            <a:endCxn id="9" idx="1"/>
          </p:cNvCxnSpPr>
          <p:nvPr/>
        </p:nvCxnSpPr>
        <p:spPr>
          <a:xfrm>
            <a:off x="2804159" y="5239316"/>
            <a:ext cx="909003" cy="1871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Лист согласования новый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3162" y="4665769"/>
            <a:ext cx="4994085" cy="152129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608570" y="9418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11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10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01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biryakovaTS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49" y="2433294"/>
            <a:ext cx="5183187" cy="153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6" name="Рисунок 5" descr="Сведения согласование 4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7819" y="4461329"/>
            <a:ext cx="5194715" cy="185848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389489" y="1328711"/>
            <a:ext cx="2941651" cy="7391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Выбрать сотрудника, отметить, нажать на кнопку «Готово»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2330831" y="2067851"/>
            <a:ext cx="1529484" cy="15392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896992" y="1706881"/>
            <a:ext cx="2358020" cy="15773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согласующего обязательно заполнить чек-бокс «ЭП», иначе электронная подпись согласующего не отразится в документе </a:t>
            </a:r>
          </a:p>
        </p:txBody>
      </p:sp>
      <p:cxnSp>
        <p:nvCxnSpPr>
          <p:cNvPr id="10" name="Прямая со стрелкой 9"/>
          <p:cNvCxnSpPr>
            <a:stCxn id="9" idx="2"/>
          </p:cNvCxnSpPr>
          <p:nvPr/>
        </p:nvCxnSpPr>
        <p:spPr>
          <a:xfrm>
            <a:off x="7076002" y="3284221"/>
            <a:ext cx="1305109" cy="19269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64449" y="4520465"/>
            <a:ext cx="2166382" cy="139456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Карточке образцов подписей единственная подпись, необходимо пропустить этап согласования</a:t>
            </a:r>
          </a:p>
        </p:txBody>
      </p:sp>
      <p:cxnSp>
        <p:nvCxnSpPr>
          <p:cNvPr id="12" name="Прямая со стрелкой 11"/>
          <p:cNvCxnSpPr>
            <a:stCxn id="11" idx="3"/>
          </p:cNvCxnSpPr>
          <p:nvPr/>
        </p:nvCxnSpPr>
        <p:spPr>
          <a:xfrm flipV="1">
            <a:off x="2330831" y="5032833"/>
            <a:ext cx="1426988" cy="1849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861845" y="4839239"/>
            <a:ext cx="1156768" cy="1935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568866" y="8275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4" name="Номер слайда 3"/>
          <p:cNvSpPr txBox="1">
            <a:spLocks/>
          </p:cNvSpPr>
          <p:nvPr/>
        </p:nvSpPr>
        <p:spPr>
          <a:xfrm>
            <a:off x="7471207" y="6482036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11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6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6" name="Рисунок 5" descr="Сведения согласование 6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206" y="4037765"/>
            <a:ext cx="2619624" cy="1345387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703286" y="4304546"/>
            <a:ext cx="3431064" cy="141045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 обнаружении ошибки в документе его можно вернуть в статус «Черновик» со статуса «На согласовании» или «На утверждении». Для этого необходимо заполнить поле «Примечание» и нажать «Вернуть»</a:t>
            </a:r>
          </a:p>
        </p:txBody>
      </p:sp>
      <p:cxnSp>
        <p:nvCxnSpPr>
          <p:cNvPr id="10" name="Прямая со стрелкой 9"/>
          <p:cNvCxnSpPr>
            <a:stCxn id="9" idx="1"/>
            <a:endCxn id="6" idx="3"/>
          </p:cNvCxnSpPr>
          <p:nvPr/>
        </p:nvCxnSpPr>
        <p:spPr>
          <a:xfrm flipH="1" flipV="1">
            <a:off x="3423830" y="4710459"/>
            <a:ext cx="1279456" cy="299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Сведения согласование 5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766" y="1678252"/>
            <a:ext cx="6646129" cy="2164642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832918" y="2208965"/>
            <a:ext cx="2196782" cy="141053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списковой форме отметить документ в статусе «На согласовании», нажать кнопку «Согласовать/Вернуть»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6597726" y="2138831"/>
            <a:ext cx="298337" cy="2712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370746" y="93705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1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12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5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5" name="Рисунок 4" descr="Сведения согласование 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269" y="1253414"/>
            <a:ext cx="7923243" cy="2549306"/>
          </a:xfrm>
          <a:prstGeom prst="rect">
            <a:avLst/>
          </a:prstGeom>
        </p:spPr>
      </p:pic>
      <p:pic>
        <p:nvPicPr>
          <p:cNvPr id="6" name="Рисунок 5" descr="Сведения На исполнении ЦС_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269" y="3911692"/>
            <a:ext cx="7923243" cy="160351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806989" y="4026346"/>
            <a:ext cx="2129049" cy="11743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утверждение прошло успешно, документ направлен в Центр специализации либо заказчику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720209" y="4848904"/>
            <a:ext cx="2086781" cy="5040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6579488" y="2180982"/>
            <a:ext cx="2552701" cy="94321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документ в статусе «На утверждении», нажать кнопку «Утвердить/Вернуть»</a:t>
            </a:r>
          </a:p>
        </p:txBody>
      </p:sp>
      <p:cxnSp>
        <p:nvCxnSpPr>
          <p:cNvPr id="10" name="Прямая со стрелкой 9"/>
          <p:cNvCxnSpPr>
            <a:stCxn id="9" idx="0"/>
          </p:cNvCxnSpPr>
          <p:nvPr/>
        </p:nvCxnSpPr>
        <p:spPr>
          <a:xfrm flipH="1" flipV="1">
            <a:off x="7167351" y="1752354"/>
            <a:ext cx="688488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401226" y="83037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1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13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76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1026" name="Picture 2" descr="T:\ОКС\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6"/>
          <a:stretch/>
        </p:blipFill>
        <p:spPr bwMode="auto">
          <a:xfrm>
            <a:off x="84747" y="2190750"/>
            <a:ext cx="8269654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333446" y="824716"/>
            <a:ext cx="7260055" cy="11469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согласования/утверждения документ перейдет в статус «На исполнении ЦС» (при положительном результате прохождения контролей), «К отмене» (при отрицательном). Статус «К отмене» является неокончательным, необходимо дождаться окончательного статуса «Отменен», ознакомиться с протоколом, сформировать новый корректный документ.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7258049" y="2105026"/>
            <a:ext cx="251619" cy="7905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6790691" y="3400425"/>
            <a:ext cx="1954847" cy="11144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ознакомления с протоколом, необходимо открыть его в графе «Протокол»</a:t>
            </a:r>
          </a:p>
        </p:txBody>
      </p:sp>
      <p:pic>
        <p:nvPicPr>
          <p:cNvPr id="1027" name="Picture 3" descr="T:\ОКС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7" y="3400425"/>
            <a:ext cx="6554189" cy="228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2990850" y="5715416"/>
            <a:ext cx="351941" cy="1746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707472" y="5711239"/>
            <a:ext cx="2283378" cy="685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протокола в соответствии с перечнем причин отказа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97812" y="5802727"/>
            <a:ext cx="2560237" cy="685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ответственного специалиста Центра специализации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4495800" y="5669791"/>
            <a:ext cx="211055" cy="1746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14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97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2050" name="Picture 2" descr="T:\ОКС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49" y="1495426"/>
            <a:ext cx="6075278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1226" y="83037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Протокол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33659" y="2646070"/>
            <a:ext cx="2692953" cy="74671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вкладке «Исполнитель» отражена контактные данные ответственного исполнителя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1180841" y="2388896"/>
            <a:ext cx="440770" cy="2571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576574" y="2133600"/>
            <a:ext cx="1814576" cy="51247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T:\ОКС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3" y="4360570"/>
            <a:ext cx="695895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5337364" y="3019425"/>
            <a:ext cx="3289489" cy="115252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печатной форме документа также отражен текст протокола в соответствии с перечнем причин отказа и комментарий ответственного исполнителя Центра специализации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5000626" y="4171949"/>
            <a:ext cx="336738" cy="1886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15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0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4" y="6683375"/>
            <a:ext cx="4746719" cy="12824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1225" y="954198"/>
            <a:ext cx="6666711" cy="663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Платежные поручения автоматически после подписания переходят в статус «К отмене» по причине: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16631" y="1838325"/>
            <a:ext cx="7235898" cy="27527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отсутствия Сведений об операциях с целевыми средствами (далее – Сведения);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крупненный код направления расходования указанный в платежном поручении не соответствует укрупнённому коду, указанному в Сведениях;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тсутствия средств на аналитическом коде раздела (например, средства зачислены ранее на лицевой счет, так как раздел не был открыт);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зачислены на аналитический код раздела с признаком «без права расходования» (в таком случае необходимо сформировать уведомление об уточнении операции клиента).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16706" y="5238749"/>
            <a:ext cx="6179519" cy="9048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 сформированный протокол - не конечный результат санкционирования. Официальным протоколом является протокол, подписанный ответственным специалистом Центра специализации. 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16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0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/>
          <p:nvPr/>
        </p:nvPicPr>
        <p:blipFill rotWithShape="1">
          <a:blip r:embed="rId2"/>
          <a:srcRect t="21150" r="37841" b="8178"/>
          <a:stretch/>
        </p:blipFill>
        <p:spPr bwMode="auto">
          <a:xfrm>
            <a:off x="203563" y="1815736"/>
            <a:ext cx="8660674" cy="46538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92143" y="2884804"/>
            <a:ext cx="3172634" cy="1752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95007" y="3056532"/>
            <a:ext cx="1329482" cy="1246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64823" y="3461276"/>
            <a:ext cx="1246814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73435" y="3582469"/>
            <a:ext cx="939728" cy="1535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610437" y="940188"/>
            <a:ext cx="7141677" cy="90416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Формуляры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 уточнение операций по кассовым выплатам </a:t>
            </a:r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Платежные поручения→ Исходящие выплаты → Все документы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Сведения новое меню_.jpg"/>
          <p:cNvPicPr>
            <a:picLocks noChangeAspect="1"/>
          </p:cNvPicPr>
          <p:nvPr/>
        </p:nvPicPr>
        <p:blipFill rotWithShape="1">
          <a:blip r:embed="rId3" cstate="print"/>
          <a:srcRect r="49766" b="93566"/>
          <a:stretch/>
        </p:blipFill>
        <p:spPr>
          <a:xfrm>
            <a:off x="2137695" y="2139620"/>
            <a:ext cx="3096343" cy="182179"/>
          </a:xfrm>
          <a:prstGeom prst="rect">
            <a:avLst/>
          </a:prstGeom>
        </p:spPr>
      </p:pic>
      <p:sp>
        <p:nvSpPr>
          <p:cNvPr id="12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83218" y="5200649"/>
            <a:ext cx="3332162" cy="8858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предоставляется в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ЦС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регистрации Сведений об операциях с целевыми средствами.</a:t>
            </a:r>
          </a:p>
        </p:txBody>
      </p:sp>
    </p:spTree>
    <p:extLst>
      <p:ext uri="{BB962C8B-B14F-4D97-AF65-F5344CB8AC3E}">
        <p14:creationId xmlns:p14="http://schemas.microsoft.com/office/powerpoint/2010/main" val="19393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02" y="1513932"/>
            <a:ext cx="6769629" cy="479796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1CAA12-9F0E-4F9E-99FE-A8A811A1EF92}" type="slidenum">
              <a:rPr lang="ru-RU" smtClean="0"/>
              <a:pPr>
                <a:defRPr/>
              </a:pPr>
              <a:t>3</a:t>
            </a:fld>
            <a:endParaRPr lang="ru-RU" smtClean="0"/>
          </a:p>
          <a:p>
            <a:pPr>
              <a:defRPr/>
            </a:pPr>
            <a:r>
              <a:rPr lang="ru-RU" smtClean="0"/>
              <a:t>kemerovskaya.roskazna.ru</a:t>
            </a: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0264" y="2359177"/>
            <a:ext cx="339634" cy="39188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283830" y="894954"/>
            <a:ext cx="1714894" cy="50393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Статусы документа:</a:t>
            </a:r>
            <a:endParaRPr lang="ru-RU" sz="13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283830" y="1908303"/>
            <a:ext cx="1714894" cy="4009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согласовании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83830" y="2376200"/>
            <a:ext cx="1714894" cy="38792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283830" y="1513932"/>
            <a:ext cx="1714894" cy="3279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59928" y="1959426"/>
            <a:ext cx="1511850" cy="69713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статусы исполнителя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Левая фигурная скобка 13"/>
          <p:cNvSpPr/>
          <p:nvPr/>
        </p:nvSpPr>
        <p:spPr>
          <a:xfrm>
            <a:off x="7048194" y="1547691"/>
            <a:ext cx="218872" cy="1216435"/>
          </a:xfrm>
          <a:prstGeom prst="lef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83830" y="2969262"/>
            <a:ext cx="1736004" cy="449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исполнении ЦС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283830" y="3542306"/>
            <a:ext cx="1714894" cy="449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 ЦС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7031431" y="2969262"/>
            <a:ext cx="252399" cy="3258194"/>
          </a:xfrm>
          <a:prstGeom prst="lef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59928" y="4145383"/>
            <a:ext cx="1511850" cy="69713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статусы Центра Специализации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83830" y="4145383"/>
            <a:ext cx="1704597" cy="449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ЦС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3830" y="4693107"/>
            <a:ext cx="1736004" cy="44458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платежа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283830" y="5234472"/>
            <a:ext cx="1714894" cy="449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подкрепление КОО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283830" y="5778353"/>
            <a:ext cx="1704597" cy="44910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отмене</a:t>
            </a:r>
            <a:endParaRPr lang="ru-RU" sz="1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2930" y="933606"/>
            <a:ext cx="8821557" cy="380397"/>
          </a:xfrm>
          <a:prstGeom prst="rect">
            <a:avLst/>
          </a:prstGeom>
        </p:spPr>
        <p:txBody>
          <a:bodyPr wrap="square" lIns="102398" tIns="51199" rIns="102398" bIns="51199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3291840" y="1162594"/>
            <a:ext cx="3866606" cy="180666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18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91" y="1249251"/>
            <a:ext cx="8580174" cy="497124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5330266" y="1711292"/>
            <a:ext cx="1085338" cy="52631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39845" y="4667745"/>
            <a:ext cx="1979384" cy="80135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из справочника: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01 - 05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15603" y="1418209"/>
            <a:ext cx="1979384" cy="73348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из справочника: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– пусто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71155" y="3092940"/>
            <a:ext cx="1058091" cy="3392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041870" y="2307067"/>
            <a:ext cx="1418772" cy="4260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188368" y="3041850"/>
            <a:ext cx="1005838" cy="390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589547" y="3432238"/>
            <a:ext cx="481608" cy="123550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5748307" y="2733114"/>
            <a:ext cx="1979384" cy="40670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заполняется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4343407" y="2922744"/>
            <a:ext cx="1404900" cy="11910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55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/>
        </p:nvPicPr>
        <p:blipFill rotWithShape="1">
          <a:blip r:embed="rId2"/>
          <a:srcRect l="8280" t="34819" r="11407" b="9468"/>
          <a:stretch/>
        </p:blipFill>
        <p:spPr bwMode="auto">
          <a:xfrm>
            <a:off x="344070" y="1251285"/>
            <a:ext cx="8505079" cy="43423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Номер слайда 4"/>
          <p:cNvSpPr txBox="1">
            <a:spLocks/>
          </p:cNvSpPr>
          <p:nvPr/>
        </p:nvSpPr>
        <p:spPr>
          <a:xfrm>
            <a:off x="7102475" y="6486027"/>
            <a:ext cx="1916113" cy="276999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b="1" i="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D6A13EC5-B0CC-4E10-968B-DC5F17CAC55E}" type="slidenum">
              <a:rPr lang="ru-RU" sz="900" smtClean="0">
                <a:solidFill>
                  <a:schemeClr val="bg1"/>
                </a:solidFill>
                <a:latin typeface="+mj-lt"/>
              </a:rPr>
              <a:pPr algn="r">
                <a:defRPr/>
              </a:pPr>
              <a:t>5</a:t>
            </a:fld>
            <a:endParaRPr lang="ru-RU" sz="900" dirty="0" smtClean="0">
              <a:solidFill>
                <a:schemeClr val="bg1"/>
              </a:solidFill>
              <a:latin typeface="+mj-lt"/>
            </a:endParaRPr>
          </a:p>
          <a:p>
            <a:pPr algn="r"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028" y="5562243"/>
            <a:ext cx="2922026" cy="789736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738261" y="1767148"/>
            <a:ext cx="2202540" cy="13838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выбора лицевого счета все поля подраздела «Плательщик» заполняются автоматически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>
            <a:stCxn id="10" idx="1"/>
          </p:cNvCxnSpPr>
          <p:nvPr/>
        </p:nvCxnSpPr>
        <p:spPr>
          <a:xfrm flipH="1" flipV="1">
            <a:off x="5891029" y="2117559"/>
            <a:ext cx="847232" cy="34150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5891028" y="3324489"/>
            <a:ext cx="3049773" cy="139944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 подраздела «Получатель» необходимо заполнить: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перечислении на 71 лицевой счет – из справочника по ИНН;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перечислении на расчетный счет - вручную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>
            <a:stCxn id="14" idx="1"/>
          </p:cNvCxnSpPr>
          <p:nvPr/>
        </p:nvCxnSpPr>
        <p:spPr>
          <a:xfrm flipH="1">
            <a:off x="5187142" y="4024213"/>
            <a:ext cx="703886" cy="57795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4" idx="1"/>
          </p:cNvCxnSpPr>
          <p:nvPr/>
        </p:nvCxnSpPr>
        <p:spPr>
          <a:xfrm flipH="1">
            <a:off x="1816768" y="4024213"/>
            <a:ext cx="4074260" cy="6145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14895" y="5569526"/>
            <a:ext cx="4588586" cy="7561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переходе в другой раздел возникает сообщение «Данные не найдены». Если перечисление на расчетный счет, так и должно быть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>
            <a:stCxn id="17" idx="3"/>
            <a:endCxn id="9" idx="1"/>
          </p:cNvCxnSpPr>
          <p:nvPr/>
        </p:nvCxnSpPr>
        <p:spPr>
          <a:xfrm>
            <a:off x="5303481" y="5947586"/>
            <a:ext cx="587547" cy="95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523875" y="1812404"/>
            <a:ext cx="1311442" cy="3516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62923" y="4638752"/>
            <a:ext cx="1353845" cy="3516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523875" y="4615172"/>
            <a:ext cx="1002888" cy="3516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0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96" y="1216840"/>
            <a:ext cx="8715175" cy="3460894"/>
          </a:xfrm>
          <a:prstGeom prst="rect">
            <a:avLst/>
          </a:prstGeom>
        </p:spPr>
      </p:pic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59903" y="6511834"/>
            <a:ext cx="1308100" cy="276999"/>
          </a:xfrm>
        </p:spPr>
        <p:txBody>
          <a:bodyPr/>
          <a:lstStyle/>
          <a:p>
            <a:pPr algn="r"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 algn="r">
                <a:defRPr/>
              </a:pPr>
              <a:t>6</a:t>
            </a:fld>
            <a:endParaRPr lang="ru-RU" sz="900" dirty="0" smtClean="0">
              <a:solidFill>
                <a:schemeClr val="bg1"/>
              </a:solidFill>
            </a:endParaRPr>
          </a:p>
          <a:p>
            <a:pPr algn="r"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67486" y="1427704"/>
            <a:ext cx="2137441" cy="86625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из справочника документ-основание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250374" y="2333124"/>
            <a:ext cx="807026" cy="5552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523959" y="1034760"/>
            <a:ext cx="2471887" cy="105424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Нажать на справочник для выбора детализированного кода расходов </a:t>
            </a:r>
            <a:r>
              <a:rPr lang="ru-RU" sz="1400" dirty="0"/>
              <a:t>→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Укрупненный код расходов заполнится автоматически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348694" y="4855826"/>
            <a:ext cx="2471887" cy="100811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Графы 14-16 заполняются </a:t>
            </a:r>
            <a:r>
              <a:rPr lang="ru-RU" sz="1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получателя – владельца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лс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кодом «71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7759903" y="2128065"/>
            <a:ext cx="461573" cy="6652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Прямоугольник 70"/>
          <p:cNvSpPr/>
          <p:nvPr/>
        </p:nvSpPr>
        <p:spPr>
          <a:xfrm>
            <a:off x="1129396" y="1364331"/>
            <a:ext cx="765932" cy="2811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1029874" y="2891949"/>
            <a:ext cx="198199" cy="227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8221476" y="2873608"/>
            <a:ext cx="154224" cy="227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 descr="ПП Расшифровка 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352" y="4850837"/>
            <a:ext cx="5267325" cy="1485900"/>
          </a:xfrm>
          <a:prstGeom prst="rect">
            <a:avLst/>
          </a:prstGeom>
        </p:spPr>
      </p:pic>
      <p:sp>
        <p:nvSpPr>
          <p:cNvPr id="36" name="Стрелка вниз 35"/>
          <p:cNvSpPr/>
          <p:nvPr/>
        </p:nvSpPr>
        <p:spPr>
          <a:xfrm rot="16200000">
            <a:off x="28286" y="5419967"/>
            <a:ext cx="571504" cy="4286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 стрелкой 36"/>
          <p:cNvCxnSpPr>
            <a:endCxn id="35" idx="3"/>
          </p:cNvCxnSpPr>
          <p:nvPr/>
        </p:nvCxnSpPr>
        <p:spPr>
          <a:xfrm flipH="1">
            <a:off x="5795677" y="5347243"/>
            <a:ext cx="553018" cy="2465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28352" y="4850837"/>
            <a:ext cx="5267325" cy="14859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/>
          <p:cNvPicPr/>
          <p:nvPr/>
        </p:nvPicPr>
        <p:blipFill rotWithShape="1">
          <a:blip r:embed="rId4"/>
          <a:srcRect l="13885" t="30346" r="55425" b="50995"/>
          <a:stretch/>
        </p:blipFill>
        <p:spPr bwMode="auto">
          <a:xfrm>
            <a:off x="5225142" y="3286125"/>
            <a:ext cx="3843057" cy="1475092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4" name="Скругленный прямоугольник 43"/>
          <p:cNvSpPr/>
          <p:nvPr/>
        </p:nvSpPr>
        <p:spPr>
          <a:xfrm>
            <a:off x="2380775" y="3742598"/>
            <a:ext cx="2471887" cy="100811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фильтре можно заменить любое количество символов знаком %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4586006" y="3444175"/>
            <a:ext cx="639136" cy="2984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92901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257674" y="2460697"/>
            <a:ext cx="1047751" cy="82542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094918" y="1625496"/>
            <a:ext cx="1515488" cy="49649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сумму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НДС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4792716" y="2128065"/>
            <a:ext cx="0" cy="3326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5795677" y="2873411"/>
            <a:ext cx="329921" cy="27392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779962" y="2860234"/>
            <a:ext cx="285752" cy="27392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34796" y="681452"/>
            <a:ext cx="1867924" cy="8966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справочника код ФАИП и номер КОО (при наличии)</a:t>
            </a:r>
          </a:p>
        </p:txBody>
      </p:sp>
      <p:cxnSp>
        <p:nvCxnSpPr>
          <p:cNvPr id="30" name="Прямая со стрелкой 29"/>
          <p:cNvCxnSpPr>
            <a:stCxn id="29" idx="2"/>
            <a:endCxn id="26" idx="0"/>
          </p:cNvCxnSpPr>
          <p:nvPr/>
        </p:nvCxnSpPr>
        <p:spPr>
          <a:xfrm>
            <a:off x="5468758" y="1578108"/>
            <a:ext cx="491880" cy="12953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9" idx="2"/>
          </p:cNvCxnSpPr>
          <p:nvPr/>
        </p:nvCxnSpPr>
        <p:spPr>
          <a:xfrm>
            <a:off x="5468758" y="1578108"/>
            <a:ext cx="1379717" cy="132492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94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36" grpId="0" animBg="1"/>
      <p:bldP spid="44" grpId="0" animBg="1"/>
      <p:bldP spid="22" grpId="0" animBg="1"/>
      <p:bldP spid="23" grpId="0" animBg="1"/>
      <p:bldP spid="26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ОКС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30" y="5081589"/>
            <a:ext cx="8985870" cy="80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/>
          <p:cNvPicPr/>
          <p:nvPr/>
        </p:nvPicPr>
        <p:blipFill rotWithShape="1">
          <a:blip r:embed="rId3"/>
          <a:srcRect l="8492" t="47957" r="39151" b="19967"/>
          <a:stretch/>
        </p:blipFill>
        <p:spPr bwMode="auto">
          <a:xfrm>
            <a:off x="241686" y="1176867"/>
            <a:ext cx="8690647" cy="34155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63843" y="3182128"/>
            <a:ext cx="184369" cy="369156"/>
          </a:xfrm>
          <a:prstGeom prst="rect">
            <a:avLst/>
          </a:prstGeom>
          <a:noFill/>
        </p:spPr>
        <p:txBody>
          <a:bodyPr wrap="none" lIns="91261" tIns="45633" rIns="91261" bIns="45633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7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Прямая со стрелкой 14"/>
          <p:cNvCxnSpPr>
            <a:stCxn id="14" idx="1"/>
          </p:cNvCxnSpPr>
          <p:nvPr/>
        </p:nvCxnSpPr>
        <p:spPr>
          <a:xfrm flipH="1">
            <a:off x="2132460" y="2813116"/>
            <a:ext cx="1115010" cy="21211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2658183" y="4028838"/>
            <a:ext cx="3857652" cy="6289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вид документа из справочника. Если нужный вид отсутствует, выбрать «Иное» и заполнить вручную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>
            <a:stCxn id="16" idx="1"/>
          </p:cNvCxnSpPr>
          <p:nvPr/>
        </p:nvCxnSpPr>
        <p:spPr>
          <a:xfrm flipH="1" flipV="1">
            <a:off x="2000489" y="4022042"/>
            <a:ext cx="657694" cy="3212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4236739" y="4808942"/>
            <a:ext cx="4345558" cy="39211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Указывать только текстовое назначение платежа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Прямая со стрелкой 18"/>
          <p:cNvCxnSpPr>
            <a:stCxn id="18" idx="1"/>
          </p:cNvCxnSpPr>
          <p:nvPr/>
        </p:nvCxnSpPr>
        <p:spPr>
          <a:xfrm flipH="1">
            <a:off x="3247470" y="5004997"/>
            <a:ext cx="989269" cy="31647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4199267" y="6014116"/>
            <a:ext cx="4420501" cy="39571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платежа (заполняется автоматически)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31969" y="5228911"/>
            <a:ext cx="2885886" cy="1485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341156" y="5760104"/>
            <a:ext cx="824114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Прямоугольник 65"/>
          <p:cNvSpPr/>
          <p:nvPr/>
        </p:nvSpPr>
        <p:spPr>
          <a:xfrm>
            <a:off x="397318" y="2903437"/>
            <a:ext cx="1611484" cy="2786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1845424" y="3750147"/>
            <a:ext cx="312899" cy="2786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ПП Расшифровка раздел 2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558" y="1191403"/>
            <a:ext cx="8688775" cy="1436766"/>
          </a:xfrm>
          <a:prstGeom prst="rect">
            <a:avLst/>
          </a:prstGeom>
        </p:spPr>
      </p:pic>
      <p:sp>
        <p:nvSpPr>
          <p:cNvPr id="62" name="Скругленный прямоугольник 61"/>
          <p:cNvSpPr/>
          <p:nvPr/>
        </p:nvSpPr>
        <p:spPr>
          <a:xfrm>
            <a:off x="5895501" y="779802"/>
            <a:ext cx="3151412" cy="117001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заполняется из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справочника при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перечислении на 71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лс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заполняется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перечислении на свой расчетный счет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2908216" y="1354088"/>
            <a:ext cx="2987285" cy="5412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247470" y="2433312"/>
            <a:ext cx="3357586" cy="75960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Чек-бокс заполняется при указании количества документов-оснований больше двух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единительная линия 28"/>
          <p:cNvCxnSpPr>
            <a:stCxn id="21" idx="1"/>
          </p:cNvCxnSpPr>
          <p:nvPr/>
        </p:nvCxnSpPr>
        <p:spPr>
          <a:xfrm flipH="1" flipV="1">
            <a:off x="1193208" y="6190555"/>
            <a:ext cx="3006059" cy="214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1183357" y="5731656"/>
            <a:ext cx="19703" cy="47370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Нижний колонтитул 2"/>
          <p:cNvSpPr txBox="1">
            <a:spLocks/>
          </p:cNvSpPr>
          <p:nvPr/>
        </p:nvSpPr>
        <p:spPr bwMode="auto">
          <a:xfrm>
            <a:off x="307974" y="6692901"/>
            <a:ext cx="4187826" cy="1384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900" b="1" i="1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ru-RU" dirty="0"/>
              <a:t>Управление Федерального казначейства по Кемеровской области - Кузбассу</a:t>
            </a:r>
          </a:p>
        </p:txBody>
      </p:sp>
    </p:spTree>
    <p:extLst>
      <p:ext uri="{BB962C8B-B14F-4D97-AF65-F5344CB8AC3E}">
        <p14:creationId xmlns:p14="http://schemas.microsoft.com/office/powerpoint/2010/main" val="243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1" grpId="0" animBg="1"/>
      <p:bldP spid="6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63843" y="3182128"/>
            <a:ext cx="184369" cy="369156"/>
          </a:xfrm>
          <a:prstGeom prst="rect">
            <a:avLst/>
          </a:prstGeom>
          <a:noFill/>
        </p:spPr>
        <p:txBody>
          <a:bodyPr wrap="none" lIns="91261" tIns="45633" rIns="91261" bIns="45633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2"/>
          <p:cNvSpPr txBox="1">
            <a:spLocks/>
          </p:cNvSpPr>
          <p:nvPr/>
        </p:nvSpPr>
        <p:spPr>
          <a:xfrm>
            <a:off x="241686" y="6602704"/>
            <a:ext cx="4566952" cy="18527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</a:rPr>
              <a:t>Управление Федерального казначейства по Кемеровской области - Кузбассу</a:t>
            </a:r>
            <a:endParaRPr lang="ru-RU" sz="9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Номер слайда 3"/>
          <p:cNvSpPr txBox="1">
            <a:spLocks/>
          </p:cNvSpPr>
          <p:nvPr/>
        </p:nvSpPr>
        <p:spPr>
          <a:xfrm>
            <a:off x="7471207" y="6472511"/>
            <a:ext cx="1629151" cy="315471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>
              <a:defRPr/>
            </a:pPr>
            <a:fld id="{741CAA12-9F0E-4F9E-99FE-A8A811A1EF92}" type="slidenum">
              <a:rPr lang="ru-RU" sz="900" b="1" i="1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pPr algn="r">
                <a:defRPr/>
              </a:pPr>
              <a:t>8</a:t>
            </a:fld>
            <a:endParaRPr lang="ru-RU" sz="900" b="1" i="1" dirty="0" smtClean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sz="900" b="1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b="1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68418" y="890188"/>
            <a:ext cx="5473063" cy="46387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заполненного реестра документов-оснований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ПП Расшифровка с реестром 2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685" y="3432244"/>
            <a:ext cx="8766819" cy="2144648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38545" y="2236149"/>
            <a:ext cx="2476180" cy="79828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документов-оснований, подтверждающих выплату, больше двух</a:t>
            </a:r>
          </a:p>
        </p:txBody>
      </p:sp>
      <p:cxnSp>
        <p:nvCxnSpPr>
          <p:cNvPr id="15" name="Прямая со стрелкой 14"/>
          <p:cNvCxnSpPr>
            <a:stCxn id="13" idx="1"/>
          </p:cNvCxnSpPr>
          <p:nvPr/>
        </p:nvCxnSpPr>
        <p:spPr>
          <a:xfrm flipH="1">
            <a:off x="702945" y="2635290"/>
            <a:ext cx="335600" cy="72775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808638" y="4772824"/>
            <a:ext cx="2554187" cy="109325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вид документа из справочника. Если нужный вид отсутствует, выбрать «Иное основание» и заполнить вручную</a:t>
            </a:r>
          </a:p>
        </p:txBody>
      </p:sp>
      <p:cxnSp>
        <p:nvCxnSpPr>
          <p:cNvPr id="17" name="Прямая со стрелкой 16"/>
          <p:cNvCxnSpPr>
            <a:stCxn id="16" idx="1"/>
          </p:cNvCxnSpPr>
          <p:nvPr/>
        </p:nvCxnSpPr>
        <p:spPr>
          <a:xfrm flipH="1" flipV="1">
            <a:off x="4425352" y="4344197"/>
            <a:ext cx="383286" cy="975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60458" y="3621139"/>
            <a:ext cx="671201" cy="23102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60458" y="5635055"/>
            <a:ext cx="1449793" cy="23102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ИГК</a:t>
            </a:r>
          </a:p>
        </p:txBody>
      </p:sp>
      <p:cxnSp>
        <p:nvCxnSpPr>
          <p:cNvPr id="20" name="Прямая со стрелкой 19"/>
          <p:cNvCxnSpPr>
            <a:stCxn id="19" idx="0"/>
          </p:cNvCxnSpPr>
          <p:nvPr/>
        </p:nvCxnSpPr>
        <p:spPr>
          <a:xfrm flipV="1">
            <a:off x="1085355" y="4220301"/>
            <a:ext cx="1530659" cy="14147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4425351" y="1809749"/>
            <a:ext cx="4529737" cy="131917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указания нескольких документов по одной операции (например, счет,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товарная-накладная,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счет-фактура) в поле «Сумма» заполняется сумма по каждому документу, в поле «Сумма, подлежащая возмещению» – только по документу, подлежащему возмещению (например, товарная-накладная)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6634957" y="3140842"/>
            <a:ext cx="2223293" cy="8406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1" idx="2"/>
          </p:cNvCxnSpPr>
          <p:nvPr/>
        </p:nvCxnSpPr>
        <p:spPr>
          <a:xfrm>
            <a:off x="6690220" y="3128928"/>
            <a:ext cx="43955" cy="93824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38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6" grpId="0" animBg="1"/>
      <p:bldP spid="18" grpId="0" animBg="1"/>
      <p:bldP spid="19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5" y="6683375"/>
            <a:ext cx="4235450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1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5" y="6499090"/>
            <a:ext cx="1916113" cy="276999"/>
          </a:xfrm>
        </p:spPr>
        <p:txBody>
          <a:bodyPr/>
          <a:lstStyle/>
          <a:p>
            <a:pPr algn="r">
              <a:defRPr/>
            </a:pPr>
            <a:fld id="{D6A13EC5-B0CC-4E10-968B-DC5F17CAC55E}" type="slidenum">
              <a:rPr lang="ru-RU" sz="900" smtClean="0">
                <a:solidFill>
                  <a:schemeClr val="bg1"/>
                </a:solidFill>
                <a:latin typeface="+mj-lt"/>
              </a:rPr>
              <a:pPr algn="r">
                <a:defRPr/>
              </a:pPr>
              <a:t>9</a:t>
            </a:fld>
            <a:endParaRPr lang="ru-RU" sz="900" dirty="0" smtClean="0">
              <a:solidFill>
                <a:schemeClr val="bg1"/>
              </a:solidFill>
              <a:latin typeface="+mj-lt"/>
            </a:endParaRPr>
          </a:p>
          <a:p>
            <a:pPr algn="r"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19602" y="1022465"/>
            <a:ext cx="5104649" cy="68017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«Налоговые платежи» заполняется в соответствии с правилами указания информации в полях 101, 104-110 ПП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66" y="1789946"/>
            <a:ext cx="8489513" cy="1175078"/>
          </a:xfrm>
          <a:prstGeom prst="rect">
            <a:avLst/>
          </a:prstGeom>
        </p:spPr>
      </p:pic>
      <p:pic>
        <p:nvPicPr>
          <p:cNvPr id="8" name="Рисунок 7" descr="ПП Подписи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166" y="3487783"/>
            <a:ext cx="8489513" cy="2831089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3765030" y="4301118"/>
            <a:ext cx="5104649" cy="8000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Закрытые для редактирования поля раздела «Подписи» будут заполнены автоматически на этапах согласования и/или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утверждения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27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5788</TotalTime>
  <Words>923</Words>
  <Application>Microsoft Office PowerPoint</Application>
  <PresentationFormat>Экран (4:3)</PresentationFormat>
  <Paragraphs>122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551</cp:revision>
  <cp:lastPrinted>2018-09-18T02:06:20Z</cp:lastPrinted>
  <dcterms:created xsi:type="dcterms:W3CDTF">2017-08-14T15:12:39Z</dcterms:created>
  <dcterms:modified xsi:type="dcterms:W3CDTF">2020-11-06T07:05:08Z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