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448" r:id="rId2"/>
    <p:sldId id="430" r:id="rId3"/>
    <p:sldId id="463" r:id="rId4"/>
    <p:sldId id="435" r:id="rId5"/>
    <p:sldId id="450" r:id="rId6"/>
  </p:sldIdLst>
  <p:sldSz cx="9144000" cy="6858000" type="screen4x3"/>
  <p:notesSz cx="9774238" cy="66484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094">
          <p15:clr>
            <a:srgbClr val="A4A3A4"/>
          </p15:clr>
        </p15:guide>
        <p15:guide id="2" pos="307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Татьяна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50" autoAdjust="0"/>
    <p:restoredTop sz="98400" autoAdjust="0"/>
  </p:normalViewPr>
  <p:slideViewPr>
    <p:cSldViewPr snapToGrid="0" snapToObjects="1">
      <p:cViewPr>
        <p:scale>
          <a:sx n="125" d="100"/>
          <a:sy n="125" d="100"/>
        </p:scale>
        <p:origin x="-1446" y="216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notesViewPr>
    <p:cSldViewPr snapToGrid="0" snapToObjects="1">
      <p:cViewPr varScale="1">
        <p:scale>
          <a:sx n="77" d="100"/>
          <a:sy n="77" d="100"/>
        </p:scale>
        <p:origin x="-1680" y="-90"/>
      </p:cViewPr>
      <p:guideLst>
        <p:guide orient="horz" pos="2094"/>
        <p:guide pos="3078"/>
      </p:guideLst>
    </p:cSldViewPr>
  </p:notesViewPr>
  <p:gridSpacing cx="77770" cy="7777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236076" cy="333820"/>
          </a:xfrm>
          <a:prstGeom prst="rect">
            <a:avLst/>
          </a:prstGeom>
        </p:spPr>
        <p:txBody>
          <a:bodyPr vert="horz" lIns="89785" tIns="44892" rIns="89785" bIns="44892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536599" y="1"/>
            <a:ext cx="4236076" cy="333820"/>
          </a:xfrm>
          <a:prstGeom prst="rect">
            <a:avLst/>
          </a:prstGeom>
        </p:spPr>
        <p:txBody>
          <a:bodyPr vert="horz" lIns="89785" tIns="44892" rIns="89785" bIns="44892" rtlCol="0"/>
          <a:lstStyle>
            <a:lvl1pPr algn="r">
              <a:defRPr sz="1200" smtClean="0"/>
            </a:lvl1pPr>
          </a:lstStyle>
          <a:p>
            <a:pPr>
              <a:defRPr/>
            </a:pPr>
            <a:fld id="{843E0701-A8D6-400B-8EE1-625BF3949DD4}" type="datetimeFigureOut">
              <a:rPr lang="ru-RU"/>
              <a:pPr>
                <a:defRPr/>
              </a:pPr>
              <a:t>06.11.2020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6314631"/>
            <a:ext cx="4236076" cy="333819"/>
          </a:xfrm>
          <a:prstGeom prst="rect">
            <a:avLst/>
          </a:prstGeom>
        </p:spPr>
        <p:txBody>
          <a:bodyPr vert="horz" lIns="89785" tIns="44892" rIns="89785" bIns="44892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536599" y="6314631"/>
            <a:ext cx="4236076" cy="333819"/>
          </a:xfrm>
          <a:prstGeom prst="rect">
            <a:avLst/>
          </a:prstGeom>
        </p:spPr>
        <p:txBody>
          <a:bodyPr vert="horz" lIns="89785" tIns="44892" rIns="89785" bIns="44892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3FD22F25-0E93-4BF7-97F2-8BE3FD074C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50800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236076" cy="332267"/>
          </a:xfrm>
          <a:prstGeom prst="rect">
            <a:avLst/>
          </a:prstGeom>
        </p:spPr>
        <p:txBody>
          <a:bodyPr vert="horz" lIns="91761" tIns="45880" rIns="91761" bIns="4588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536599" y="1"/>
            <a:ext cx="4236076" cy="332267"/>
          </a:xfrm>
          <a:prstGeom prst="rect">
            <a:avLst/>
          </a:prstGeom>
        </p:spPr>
        <p:txBody>
          <a:bodyPr vert="horz" lIns="91761" tIns="45880" rIns="91761" bIns="4588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CA3610F-F6B9-432D-9067-97D6E0E1A1AC}" type="datetimeFigureOut">
              <a:rPr lang="ru-RU"/>
              <a:pPr>
                <a:defRPr/>
              </a:pPr>
              <a:t>06.11.2020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24213" y="498475"/>
            <a:ext cx="3325812" cy="24939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61" tIns="45880" rIns="91761" bIns="4588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78518" y="3158092"/>
            <a:ext cx="7817202" cy="2991958"/>
          </a:xfrm>
          <a:prstGeom prst="rect">
            <a:avLst/>
          </a:prstGeom>
        </p:spPr>
        <p:txBody>
          <a:bodyPr vert="horz" lIns="91761" tIns="45880" rIns="91761" bIns="4588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6314631"/>
            <a:ext cx="4236076" cy="332267"/>
          </a:xfrm>
          <a:prstGeom prst="rect">
            <a:avLst/>
          </a:prstGeom>
        </p:spPr>
        <p:txBody>
          <a:bodyPr vert="horz" lIns="91761" tIns="45880" rIns="91761" bIns="4588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536599" y="6314631"/>
            <a:ext cx="4236076" cy="332267"/>
          </a:xfrm>
          <a:prstGeom prst="rect">
            <a:avLst/>
          </a:prstGeom>
        </p:spPr>
        <p:txBody>
          <a:bodyPr vert="horz" lIns="91761" tIns="45880" rIns="91761" bIns="4588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4D7B7EA-7F50-4DFA-91D0-78F590D923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596079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Управление Федерального казначейства по Кемеровской области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ts val="338"/>
              </a:spcBef>
              <a:defRPr sz="120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F447E34-9827-44EB-A1B8-70E5C20E1361}" type="slidenum">
              <a:rPr lang="ru-RU"/>
              <a:pPr>
                <a:defRPr/>
              </a:pPr>
              <a:t>‹#›</a:t>
            </a:fld>
            <a:endParaRPr lang="ru-RU"/>
          </a:p>
          <a:p>
            <a:pPr>
              <a:defRPr/>
            </a:pPr>
            <a:r>
              <a:rPr lang="ru-RU"/>
              <a:t>kemerovskaya.roskazna.ru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lt"/>
              <a:cs typeface="+mn-cs"/>
            </a:endParaRPr>
          </a:p>
        </p:txBody>
      </p:sp>
      <p:sp>
        <p:nvSpPr>
          <p:cNvPr id="5" name="bk object 17"/>
          <p:cNvSpPr/>
          <p:nvPr/>
        </p:nvSpPr>
        <p:spPr>
          <a:xfrm>
            <a:off x="323850" y="1412875"/>
            <a:ext cx="8569325" cy="47529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lt"/>
              <a:cs typeface="+mn-cs"/>
            </a:endParaRPr>
          </a:p>
        </p:txBody>
      </p:sp>
      <p:sp>
        <p:nvSpPr>
          <p:cNvPr id="6" name="bk object 18"/>
          <p:cNvSpPr/>
          <p:nvPr/>
        </p:nvSpPr>
        <p:spPr>
          <a:xfrm>
            <a:off x="323850" y="1412875"/>
            <a:ext cx="8569325" cy="4752975"/>
          </a:xfrm>
          <a:custGeom>
            <a:avLst/>
            <a:gdLst/>
            <a:ahLst/>
            <a:cxnLst/>
            <a:rect l="l" t="t" r="r" b="b"/>
            <a:pathLst>
              <a:path w="8569325" h="4752975">
                <a:moveTo>
                  <a:pt x="0" y="4752467"/>
                </a:moveTo>
                <a:lnTo>
                  <a:pt x="8568944" y="4752467"/>
                </a:lnTo>
                <a:lnTo>
                  <a:pt x="8568944" y="0"/>
                </a:lnTo>
                <a:lnTo>
                  <a:pt x="0" y="0"/>
                </a:lnTo>
                <a:lnTo>
                  <a:pt x="0" y="4752467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lt"/>
              <a:cs typeface="+mn-cs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 b="1" i="0">
                <a:solidFill>
                  <a:srgbClr val="1F487C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Управление Федерального казначейства по Кемеровской области</a:t>
            </a:r>
          </a:p>
        </p:txBody>
      </p:sp>
      <p:sp>
        <p:nvSpPr>
          <p:cNvPr id="8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ts val="338"/>
              </a:spcBef>
              <a:defRPr sz="120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D287722B-A501-4F8F-8953-754B79B48F68}" type="slidenum">
              <a:rPr lang="ru-RU"/>
              <a:pPr>
                <a:defRPr/>
              </a:pPr>
              <a:t>‹#›</a:t>
            </a:fld>
            <a:endParaRPr lang="ru-RU"/>
          </a:p>
          <a:p>
            <a:pPr>
              <a:defRPr/>
            </a:pPr>
            <a:r>
              <a:rPr lang="ru-RU"/>
              <a:t>kemerovskaya.roskazna.ru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 b="1" i="0">
                <a:solidFill>
                  <a:srgbClr val="1F487C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Управление Федерального казначейства по Кемеровской области</a:t>
            </a:r>
          </a:p>
        </p:txBody>
      </p:sp>
      <p:sp>
        <p:nvSpPr>
          <p:cNvPr id="6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ts val="338"/>
              </a:spcBef>
              <a:defRPr sz="120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BBAC843E-917B-4909-B1E9-8D457FF7366F}" type="slidenum">
              <a:rPr lang="ru-RU"/>
              <a:pPr>
                <a:defRPr/>
              </a:pPr>
              <a:t>‹#›</a:t>
            </a:fld>
            <a:endParaRPr lang="ru-RU"/>
          </a:p>
          <a:p>
            <a:pPr>
              <a:defRPr/>
            </a:pPr>
            <a:r>
              <a:rPr lang="ru-RU"/>
              <a:t>kemerovskaya.roskazna.ru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 b="1" i="0">
                <a:solidFill>
                  <a:srgbClr val="1F487C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Управление Федерального казначейства по Кемеровской области</a:t>
            </a:r>
          </a:p>
        </p:txBody>
      </p:sp>
      <p:sp>
        <p:nvSpPr>
          <p:cNvPr id="4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ts val="338"/>
              </a:spcBef>
              <a:defRPr sz="120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741CAA12-9F0E-4F9E-99FE-A8A811A1EF92}" type="slidenum">
              <a:rPr lang="ru-RU"/>
              <a:pPr>
                <a:defRPr/>
              </a:pPr>
              <a:t>‹#›</a:t>
            </a:fld>
            <a:endParaRPr lang="ru-RU"/>
          </a:p>
          <a:p>
            <a:pPr>
              <a:defRPr/>
            </a:pPr>
            <a:r>
              <a:rPr lang="ru-RU"/>
              <a:t>kemerovskaya.roskazna.ru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Управление Федерального казначейства по Кемеровской области</a:t>
            </a:r>
          </a:p>
        </p:txBody>
      </p:sp>
      <p:sp>
        <p:nvSpPr>
          <p:cNvPr id="3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ts val="338"/>
              </a:spcBef>
              <a:defRPr sz="120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8C73F64-280E-41AB-BA61-69D3872B9A8D}" type="slidenum">
              <a:rPr lang="ru-RU"/>
              <a:pPr>
                <a:defRPr/>
              </a:pPr>
              <a:t>‹#›</a:t>
            </a:fld>
            <a:endParaRPr lang="ru-RU"/>
          </a:p>
          <a:p>
            <a:pPr>
              <a:defRPr/>
            </a:pPr>
            <a:r>
              <a:rPr lang="ru-RU"/>
              <a:t>kemerovskaya.roskazna.ru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2"/>
          <p:cNvSpPr txBox="1">
            <a:spLocks/>
          </p:cNvSpPr>
          <p:nvPr/>
        </p:nvSpPr>
        <p:spPr>
          <a:xfrm>
            <a:off x="8516938" y="98425"/>
            <a:ext cx="847725" cy="53657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DBF3494B-0B95-4A43-ADEC-663CC8EC3502}" type="slidenum">
              <a:rPr lang="en-US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/>
          </a:p>
        </p:txBody>
      </p:sp>
      <p:sp>
        <p:nvSpPr>
          <p:cNvPr id="3" name="Slide Number Placeholder 12"/>
          <p:cNvSpPr txBox="1">
            <a:spLocks/>
          </p:cNvSpPr>
          <p:nvPr userDrawn="1"/>
        </p:nvSpPr>
        <p:spPr>
          <a:xfrm>
            <a:off x="8516938" y="98425"/>
            <a:ext cx="847725" cy="53657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E1A2EB1-486E-47B9-9C87-C79F7649B9BF}" type="slidenum">
              <a:rPr lang="en-US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0626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lt"/>
              <a:cs typeface="+mn-cs"/>
            </a:endParaRPr>
          </a:p>
        </p:txBody>
      </p:sp>
      <p:sp>
        <p:nvSpPr>
          <p:cNvPr id="33795" name="Holder 2"/>
          <p:cNvSpPr>
            <a:spLocks noGrp="1"/>
          </p:cNvSpPr>
          <p:nvPr>
            <p:ph type="title"/>
          </p:nvPr>
        </p:nvSpPr>
        <p:spPr bwMode="auto">
          <a:xfrm>
            <a:off x="2305050" y="3136900"/>
            <a:ext cx="45339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ru-RU" smtClean="0"/>
          </a:p>
        </p:txBody>
      </p:sp>
      <p:sp>
        <p:nvSpPr>
          <p:cNvPr id="33796" name="Holder 3"/>
          <p:cNvSpPr>
            <a:spLocks noGrp="1"/>
          </p:cNvSpPr>
          <p:nvPr>
            <p:ph type="body" idx="1"/>
          </p:nvPr>
        </p:nvSpPr>
        <p:spPr bwMode="auto">
          <a:xfrm>
            <a:off x="457200" y="157797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ru-RU" smtClean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07975" y="6683375"/>
            <a:ext cx="3405188" cy="139700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lnSpc>
                <a:spcPts val="950"/>
              </a:lnSpc>
              <a:defRPr sz="900" b="1" i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r>
              <a:rPr lang="ru-RU"/>
              <a:t>Управление Федерального казначейства по Кемеровской области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627938" y="6683375"/>
            <a:ext cx="1303337" cy="139700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lnSpc>
                <a:spcPts val="950"/>
              </a:lnSpc>
              <a:defRPr sz="900" b="1" i="1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27938" y="6311900"/>
            <a:ext cx="1308100" cy="590550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spcBef>
                <a:spcPts val="338"/>
              </a:spcBef>
              <a:defRPr sz="1200" b="1" i="1">
                <a:solidFill>
                  <a:srgbClr val="FFFFFF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fld id="{9CAE3B51-357B-4C85-8E2E-88130BC1D54D}" type="slidenum">
              <a:rPr lang="ru-RU"/>
              <a:pPr>
                <a:defRPr/>
              </a:pPr>
              <a:t>‹#›</a:t>
            </a:fld>
            <a:endParaRPr lang="ru-RU"/>
          </a:p>
          <a:p>
            <a:pPr>
              <a:defRPr/>
            </a:pPr>
            <a:r>
              <a:rPr lang="ru-RU"/>
              <a:t>kemerovskaya.roskazna.ru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72" r:id="rId6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5"/>
          <p:cNvSpPr txBox="1">
            <a:spLocks noChangeArrowheads="1"/>
          </p:cNvSpPr>
          <p:nvPr/>
        </p:nvSpPr>
        <p:spPr bwMode="auto">
          <a:xfrm>
            <a:off x="990600" y="2521528"/>
            <a:ext cx="75247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None/>
              <a:defRPr/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Порядок работы в ПУР КС ГИИС «Электронный бюджет» при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создании Запроса на аннулирование платежного поручения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1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5"/>
            <a:ext cx="4187826" cy="1746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Управление Федерального казначейства по Кемеровской </a:t>
            </a:r>
            <a:r>
              <a:rPr lang="ru-RU" dirty="0" smtClean="0"/>
              <a:t>области - Кузбассу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145338" y="6459538"/>
            <a:ext cx="1905000" cy="361950"/>
          </a:xfrm>
        </p:spPr>
        <p:txBody>
          <a:bodyPr/>
          <a:lstStyle/>
          <a:p>
            <a:pPr>
              <a:defRPr/>
            </a:pPr>
            <a:endParaRPr lang="ru-RU" dirty="0" smtClean="0"/>
          </a:p>
          <a:p>
            <a:pPr>
              <a:defRPr/>
            </a:pPr>
            <a:r>
              <a:rPr lang="ru-RU" sz="900" i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kemerovskaya.roskazna.ru</a:t>
            </a:r>
            <a:endParaRPr lang="ru-RU" sz="900" i="1" dirty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35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727691" y="6469635"/>
            <a:ext cx="1308100" cy="315471"/>
          </a:xfrm>
        </p:spPr>
        <p:txBody>
          <a:bodyPr/>
          <a:lstStyle/>
          <a:p>
            <a:pPr>
              <a:defRPr/>
            </a:pPr>
            <a:fld id="{741CAA12-9F0E-4F9E-99FE-A8A811A1EF92}" type="slidenum">
              <a:rPr lang="ru-RU" sz="900" smtClean="0">
                <a:solidFill>
                  <a:schemeClr val="bg1"/>
                </a:solidFill>
              </a:rPr>
              <a:pPr>
                <a:defRPr/>
              </a:pPr>
              <a:t>2</a:t>
            </a:fld>
            <a:endParaRPr lang="ru-RU" sz="900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900" dirty="0" smtClean="0">
                <a:solidFill>
                  <a:schemeClr val="bg1"/>
                </a:solidFill>
              </a:rPr>
              <a:t>kemerovskaya.roskazna.ru</a:t>
            </a:r>
            <a:endParaRPr lang="ru-RU" sz="9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49643" y="2777144"/>
            <a:ext cx="2184257" cy="1211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502044" y="2898338"/>
            <a:ext cx="939728" cy="1211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502045" y="3193403"/>
            <a:ext cx="939728" cy="1211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502045" y="3313406"/>
            <a:ext cx="939728" cy="1211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951200" y="810397"/>
            <a:ext cx="4084591" cy="67708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21895" tIns="60947" rIns="121895" bIns="60947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</a:rPr>
              <a:t>Запрос на аннулирование</a:t>
            </a:r>
          </a:p>
          <a:p>
            <a:pPr algn="ctr"/>
            <a:r>
              <a:rPr lang="ru-RU" b="1" dirty="0" smtClean="0">
                <a:latin typeface="Times New Roman" pitchFamily="18" charset="0"/>
              </a:rPr>
              <a:t>Пункты меню</a:t>
            </a:r>
            <a:endParaRPr lang="ru-RU" b="1" dirty="0">
              <a:latin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68" b="7385"/>
          <a:stretch/>
        </p:blipFill>
        <p:spPr bwMode="auto">
          <a:xfrm>
            <a:off x="99576" y="1859281"/>
            <a:ext cx="8993624" cy="423672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4343" y="3635653"/>
            <a:ext cx="1029137" cy="1428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093032" y="2490687"/>
            <a:ext cx="810187" cy="1211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384372" y="2957034"/>
            <a:ext cx="1644578" cy="1315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384372" y="3285545"/>
            <a:ext cx="1066802" cy="8845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Соединительная линия уступом 14"/>
          <p:cNvCxnSpPr/>
          <p:nvPr/>
        </p:nvCxnSpPr>
        <p:spPr>
          <a:xfrm rot="10800000">
            <a:off x="1985608" y="3433798"/>
            <a:ext cx="3678634" cy="1811303"/>
          </a:xfrm>
          <a:prstGeom prst="bentConnector3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Овал 18"/>
          <p:cNvSpPr/>
          <p:nvPr/>
        </p:nvSpPr>
        <p:spPr>
          <a:xfrm>
            <a:off x="5664242" y="5061491"/>
            <a:ext cx="1936750" cy="36721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886450" y="5129684"/>
            <a:ext cx="161294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/>
              <a:t>Выбрать «все документы»</a:t>
            </a:r>
            <a:endParaRPr lang="ru-RU" sz="900" dirty="0"/>
          </a:p>
        </p:txBody>
      </p:sp>
      <p:cxnSp>
        <p:nvCxnSpPr>
          <p:cNvPr id="1044" name="Прямая со стрелкой 1043"/>
          <p:cNvCxnSpPr/>
          <p:nvPr/>
        </p:nvCxnSpPr>
        <p:spPr>
          <a:xfrm>
            <a:off x="1230630" y="3703160"/>
            <a:ext cx="4655820" cy="0"/>
          </a:xfrm>
          <a:prstGeom prst="straightConnector1">
            <a:avLst/>
          </a:prstGeom>
          <a:ln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0" name="Прямая со стрелкой 1049"/>
          <p:cNvCxnSpPr/>
          <p:nvPr/>
        </p:nvCxnSpPr>
        <p:spPr>
          <a:xfrm>
            <a:off x="2903218" y="2551284"/>
            <a:ext cx="2983232" cy="0"/>
          </a:xfrm>
          <a:prstGeom prst="straightConnector1">
            <a:avLst/>
          </a:prstGeom>
          <a:ln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5" name="Прямая со стрелкой 1054"/>
          <p:cNvCxnSpPr/>
          <p:nvPr/>
        </p:nvCxnSpPr>
        <p:spPr>
          <a:xfrm>
            <a:off x="3127951" y="3022814"/>
            <a:ext cx="2758499" cy="0"/>
          </a:xfrm>
          <a:prstGeom prst="straightConnector1">
            <a:avLst/>
          </a:prstGeom>
          <a:ln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9" name="Прямая со стрелкой 1058"/>
          <p:cNvCxnSpPr/>
          <p:nvPr/>
        </p:nvCxnSpPr>
        <p:spPr>
          <a:xfrm>
            <a:off x="2502045" y="3358826"/>
            <a:ext cx="3384405" cy="0"/>
          </a:xfrm>
          <a:prstGeom prst="straightConnector1">
            <a:avLst/>
          </a:prstGeom>
          <a:ln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7" name="TextBox 1066"/>
          <p:cNvSpPr txBox="1"/>
          <p:nvPr/>
        </p:nvSpPr>
        <p:spPr>
          <a:xfrm>
            <a:off x="5886450" y="2428102"/>
            <a:ext cx="4796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 smtClean="0"/>
              <a:t>2</a:t>
            </a:r>
            <a:r>
              <a:rPr lang="ru-RU" sz="900" dirty="0" smtClean="0"/>
              <a:t> шаг</a:t>
            </a:r>
            <a:endParaRPr lang="ru-RU" sz="900" dirty="0"/>
          </a:p>
        </p:txBody>
      </p:sp>
      <p:sp>
        <p:nvSpPr>
          <p:cNvPr id="1068" name="TextBox 1067"/>
          <p:cNvSpPr txBox="1"/>
          <p:nvPr/>
        </p:nvSpPr>
        <p:spPr>
          <a:xfrm>
            <a:off x="5886450" y="3573362"/>
            <a:ext cx="4796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 smtClean="0"/>
              <a:t>1</a:t>
            </a:r>
            <a:r>
              <a:rPr lang="ru-RU" sz="900" dirty="0" smtClean="0"/>
              <a:t> шаг</a:t>
            </a:r>
            <a:endParaRPr lang="ru-RU" sz="900" dirty="0"/>
          </a:p>
        </p:txBody>
      </p:sp>
      <p:sp>
        <p:nvSpPr>
          <p:cNvPr id="1069" name="TextBox 1068"/>
          <p:cNvSpPr txBox="1"/>
          <p:nvPr/>
        </p:nvSpPr>
        <p:spPr>
          <a:xfrm>
            <a:off x="5886450" y="2891664"/>
            <a:ext cx="4796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/>
              <a:t>3 шаг</a:t>
            </a:r>
            <a:endParaRPr lang="ru-RU" sz="900" dirty="0"/>
          </a:p>
        </p:txBody>
      </p:sp>
      <p:sp>
        <p:nvSpPr>
          <p:cNvPr id="1070" name="TextBox 1069"/>
          <p:cNvSpPr txBox="1"/>
          <p:nvPr/>
        </p:nvSpPr>
        <p:spPr>
          <a:xfrm>
            <a:off x="5886450" y="3254000"/>
            <a:ext cx="4796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/>
              <a:t>4 шаг</a:t>
            </a:r>
            <a:endParaRPr lang="ru-RU" sz="900" dirty="0"/>
          </a:p>
        </p:txBody>
      </p:sp>
      <p:sp>
        <p:nvSpPr>
          <p:cNvPr id="1071" name="TextBox 1070"/>
          <p:cNvSpPr txBox="1"/>
          <p:nvPr/>
        </p:nvSpPr>
        <p:spPr>
          <a:xfrm>
            <a:off x="7600992" y="5121278"/>
            <a:ext cx="4796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/>
              <a:t>5 шаг</a:t>
            </a:r>
            <a:endParaRPr lang="ru-RU" sz="900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5"/>
            <a:ext cx="4187826" cy="1746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Управление Федерального казначейства по Кемеровской </a:t>
            </a:r>
            <a:r>
              <a:rPr lang="ru-RU" dirty="0" smtClean="0"/>
              <a:t>области - Кузбассу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9322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727691" y="6469635"/>
            <a:ext cx="1308100" cy="315471"/>
          </a:xfrm>
        </p:spPr>
        <p:txBody>
          <a:bodyPr/>
          <a:lstStyle/>
          <a:p>
            <a:pPr>
              <a:defRPr/>
            </a:pPr>
            <a:fld id="{741CAA12-9F0E-4F9E-99FE-A8A811A1EF92}" type="slidenum">
              <a:rPr lang="ru-RU" sz="900" smtClean="0">
                <a:solidFill>
                  <a:schemeClr val="bg1"/>
                </a:solidFill>
              </a:rPr>
              <a:pPr>
                <a:defRPr/>
              </a:pPr>
              <a:t>3</a:t>
            </a:fld>
            <a:endParaRPr lang="ru-RU" sz="900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900" dirty="0" smtClean="0">
                <a:solidFill>
                  <a:schemeClr val="bg1"/>
                </a:solidFill>
              </a:rPr>
              <a:t>kemerovskaya.roskazna.ru</a:t>
            </a:r>
            <a:endParaRPr lang="ru-RU" sz="900" dirty="0">
              <a:solidFill>
                <a:schemeClr val="bg1"/>
              </a:solidFill>
            </a:endParaRPr>
          </a:p>
        </p:txBody>
      </p:sp>
      <p:cxnSp>
        <p:nvCxnSpPr>
          <p:cNvPr id="9" name="Прямая со стрелкой 8"/>
          <p:cNvCxnSpPr>
            <a:stCxn id="11" idx="1"/>
          </p:cNvCxnSpPr>
          <p:nvPr/>
        </p:nvCxnSpPr>
        <p:spPr>
          <a:xfrm flipH="1" flipV="1">
            <a:off x="6043353" y="2645888"/>
            <a:ext cx="773855" cy="71720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Скругленный прямоугольник 10"/>
          <p:cNvSpPr/>
          <p:nvPr/>
        </p:nvSpPr>
        <p:spPr>
          <a:xfrm>
            <a:off x="6817208" y="2871722"/>
            <a:ext cx="1979384" cy="98273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Выбрать из справочника: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– пусто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4 - почтой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446892" y="3015076"/>
            <a:ext cx="1711944" cy="34801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4837824" y="2352501"/>
            <a:ext cx="1695980" cy="2933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1446892" y="4091289"/>
            <a:ext cx="1711944" cy="34801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 стрелкой 11"/>
          <p:cNvCxnSpPr/>
          <p:nvPr/>
        </p:nvCxnSpPr>
        <p:spPr>
          <a:xfrm flipV="1">
            <a:off x="1446892" y="3363091"/>
            <a:ext cx="631290" cy="145639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07" b="4387"/>
          <a:stretch/>
        </p:blipFill>
        <p:spPr bwMode="auto">
          <a:xfrm>
            <a:off x="229707" y="1137921"/>
            <a:ext cx="8779286" cy="5049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82543" y="2603125"/>
            <a:ext cx="8414049" cy="4013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307975" y="1588198"/>
            <a:ext cx="684693" cy="611222"/>
          </a:xfrm>
          <a:prstGeom prst="ellipse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Соединительная линия уступом 6"/>
          <p:cNvCxnSpPr/>
          <p:nvPr/>
        </p:nvCxnSpPr>
        <p:spPr>
          <a:xfrm rot="16200000" flipH="1">
            <a:off x="457701" y="2325255"/>
            <a:ext cx="2471356" cy="1756741"/>
          </a:xfrm>
          <a:prstGeom prst="bentConnector3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972809" y="4439304"/>
            <a:ext cx="28650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Создать новый документ</a:t>
            </a:r>
            <a:endParaRPr lang="ru-RU" dirty="0"/>
          </a:p>
        </p:txBody>
      </p:sp>
      <p:sp>
        <p:nvSpPr>
          <p:cNvPr id="15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5"/>
            <a:ext cx="4187826" cy="1746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Управление Федерального казначейства по Кемеровской </a:t>
            </a:r>
            <a:r>
              <a:rPr lang="ru-RU" dirty="0" smtClean="0"/>
              <a:t>области - Кузбассу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5559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Прямоугольник 7"/>
          <p:cNvSpPr>
            <a:spLocks noChangeArrowheads="1"/>
          </p:cNvSpPr>
          <p:nvPr/>
        </p:nvSpPr>
        <p:spPr bwMode="auto">
          <a:xfrm>
            <a:off x="653654" y="3692287"/>
            <a:ext cx="77997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102475" y="6446838"/>
            <a:ext cx="1916113" cy="315471"/>
          </a:xfrm>
        </p:spPr>
        <p:txBody>
          <a:bodyPr/>
          <a:lstStyle/>
          <a:p>
            <a:pPr>
              <a:defRPr/>
            </a:pPr>
            <a:fld id="{D6A13EC5-B0CC-4E10-968B-DC5F17CAC55E}" type="slidenum">
              <a:rPr lang="ru-RU" sz="900" smtClean="0">
                <a:solidFill>
                  <a:schemeClr val="bg1"/>
                </a:solidFill>
                <a:latin typeface="+mj-lt"/>
              </a:rPr>
              <a:pPr>
                <a:defRPr/>
              </a:pPr>
              <a:t>4</a:t>
            </a:fld>
            <a:endParaRPr lang="ru-RU" sz="900" dirty="0" smtClean="0">
              <a:solidFill>
                <a:schemeClr val="bg1"/>
              </a:solidFill>
              <a:latin typeface="+mj-lt"/>
            </a:endParaRPr>
          </a:p>
          <a:p>
            <a:pPr>
              <a:defRPr/>
            </a:pPr>
            <a:r>
              <a:rPr lang="ru-RU" sz="900" i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kemerovskaya.roskazna.ru</a:t>
            </a:r>
            <a:endParaRPr lang="ru-RU" sz="900" i="1" dirty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3" b="3890"/>
          <a:stretch/>
        </p:blipFill>
        <p:spPr bwMode="auto">
          <a:xfrm>
            <a:off x="43559" y="1684020"/>
            <a:ext cx="9019973" cy="46024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 1"/>
          <p:cNvSpPr/>
          <p:nvPr/>
        </p:nvSpPr>
        <p:spPr>
          <a:xfrm>
            <a:off x="1046162" y="3486757"/>
            <a:ext cx="1133157" cy="3901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" name="Соединительная линия уступом 3"/>
          <p:cNvCxnSpPr/>
          <p:nvPr/>
        </p:nvCxnSpPr>
        <p:spPr>
          <a:xfrm>
            <a:off x="2179319" y="3787457"/>
            <a:ext cx="1127761" cy="898843"/>
          </a:xfrm>
          <a:prstGeom prst="bentConnector3">
            <a:avLst/>
          </a:prstGeom>
          <a:ln w="381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307080" y="4518913"/>
            <a:ext cx="2018240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900" dirty="0" smtClean="0"/>
              <a:t>Выбрать клиента по ИНН или по коду организации (можно использовать фильтр, нажав на «+», выбрав строку со статусом «Актуальная»</a:t>
            </a:r>
            <a:endParaRPr lang="ru-RU" sz="900" dirty="0"/>
          </a:p>
        </p:txBody>
      </p:sp>
      <p:sp>
        <p:nvSpPr>
          <p:cNvPr id="12" name="TextBox 11"/>
          <p:cNvSpPr txBox="1"/>
          <p:nvPr/>
        </p:nvSpPr>
        <p:spPr>
          <a:xfrm>
            <a:off x="1930083" y="5166360"/>
            <a:ext cx="3566160" cy="24622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sz="1000" b="1" u="sng" dirty="0" smtClean="0"/>
              <a:t>Выбор действий подтверждается клавишей «</a:t>
            </a:r>
            <a:r>
              <a:rPr lang="en-US" sz="1000" b="1" u="sng" dirty="0" smtClean="0"/>
              <a:t>Enter</a:t>
            </a:r>
            <a:r>
              <a:rPr lang="ru-RU" sz="1000" b="1" u="sng" dirty="0" smtClean="0"/>
              <a:t>»</a:t>
            </a:r>
            <a:endParaRPr lang="ru-RU" sz="1000" b="1" u="sng" dirty="0"/>
          </a:p>
        </p:txBody>
      </p:sp>
      <p:sp>
        <p:nvSpPr>
          <p:cNvPr id="19" name="TextBox 18"/>
          <p:cNvSpPr txBox="1"/>
          <p:nvPr/>
        </p:nvSpPr>
        <p:spPr>
          <a:xfrm>
            <a:off x="838836" y="5508144"/>
            <a:ext cx="4657407" cy="2308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900" b="1" dirty="0" smtClean="0"/>
              <a:t>После выбора клиента, поля «Реквизиты клиента» заполняются автоматически</a:t>
            </a:r>
            <a:endParaRPr lang="ru-RU" sz="900" b="1" dirty="0"/>
          </a:p>
        </p:txBody>
      </p:sp>
      <p:sp>
        <p:nvSpPr>
          <p:cNvPr id="23" name="Левая фигурная скобка 22"/>
          <p:cNvSpPr/>
          <p:nvPr/>
        </p:nvSpPr>
        <p:spPr>
          <a:xfrm rot="10800000">
            <a:off x="5370004" y="4557009"/>
            <a:ext cx="466915" cy="1241810"/>
          </a:xfrm>
          <a:prstGeom prst="leftBrace">
            <a:avLst>
              <a:gd name="adj1" fmla="val 8333"/>
              <a:gd name="adj2" fmla="val 48046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920740" y="4992364"/>
            <a:ext cx="914400" cy="5093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 шаг</a:t>
            </a:r>
            <a:endParaRPr lang="ru-RU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971800" y="4134482"/>
            <a:ext cx="1943100" cy="20479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267247" y="4184674"/>
            <a:ext cx="369954" cy="3092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с двумя вырезанными противолежащими углами 29"/>
          <p:cNvSpPr/>
          <p:nvPr/>
        </p:nvSpPr>
        <p:spPr>
          <a:xfrm>
            <a:off x="4457700" y="1623060"/>
            <a:ext cx="3261360" cy="708660"/>
          </a:xfrm>
          <a:prstGeom prst="snip2Diag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tx1"/>
                </a:solidFill>
              </a:rPr>
              <a:t>Поле «Номер»  аннулируемого платежного поручения  выбрать из предложенного списка, нажав на книжечку</a:t>
            </a:r>
            <a:endParaRPr lang="ru-RU" sz="1200" dirty="0">
              <a:solidFill>
                <a:schemeClr val="tx1"/>
              </a:solidFill>
            </a:endParaRPr>
          </a:p>
        </p:txBody>
      </p:sp>
      <p:cxnSp>
        <p:nvCxnSpPr>
          <p:cNvPr id="33" name="Прямая со стрелкой 32"/>
          <p:cNvCxnSpPr/>
          <p:nvPr/>
        </p:nvCxnSpPr>
        <p:spPr>
          <a:xfrm flipV="1">
            <a:off x="3167539" y="2156461"/>
            <a:ext cx="1290161" cy="194159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flipH="1">
            <a:off x="5452224" y="2385060"/>
            <a:ext cx="773316" cy="174942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Скругленный прямоугольник 43"/>
          <p:cNvSpPr/>
          <p:nvPr/>
        </p:nvSpPr>
        <p:spPr>
          <a:xfrm>
            <a:off x="6903720" y="2982475"/>
            <a:ext cx="815340" cy="518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 шаг</a:t>
            </a:r>
            <a:endParaRPr lang="ru-RU" dirty="0"/>
          </a:p>
        </p:txBody>
      </p:sp>
      <p:sp>
        <p:nvSpPr>
          <p:cNvPr id="50" name="Правая фигурная скобка 49"/>
          <p:cNvSpPr/>
          <p:nvPr/>
        </p:nvSpPr>
        <p:spPr>
          <a:xfrm>
            <a:off x="6286500" y="2385060"/>
            <a:ext cx="548640" cy="1656596"/>
          </a:xfrm>
          <a:prstGeom prst="righ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5"/>
            <a:ext cx="4187826" cy="1746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Управление Федерального казначейства по Кемеровской </a:t>
            </a:r>
            <a:r>
              <a:rPr lang="ru-RU" dirty="0" smtClean="0"/>
              <a:t>области - Кузбассу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2735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102475" y="6446838"/>
            <a:ext cx="1916113" cy="315471"/>
          </a:xfrm>
        </p:spPr>
        <p:txBody>
          <a:bodyPr/>
          <a:lstStyle/>
          <a:p>
            <a:pPr>
              <a:defRPr/>
            </a:pPr>
            <a:fld id="{D6A13EC5-B0CC-4E10-968B-DC5F17CAC55E}" type="slidenum">
              <a:rPr lang="ru-RU" sz="900" smtClean="0">
                <a:solidFill>
                  <a:schemeClr val="bg1"/>
                </a:solidFill>
                <a:latin typeface="+mj-lt"/>
              </a:rPr>
              <a:pPr>
                <a:defRPr/>
              </a:pPr>
              <a:t>5</a:t>
            </a:fld>
            <a:endParaRPr lang="ru-RU" sz="900" dirty="0" smtClean="0">
              <a:solidFill>
                <a:schemeClr val="bg1"/>
              </a:solidFill>
              <a:latin typeface="+mj-lt"/>
            </a:endParaRPr>
          </a:p>
          <a:p>
            <a:pPr>
              <a:defRPr/>
            </a:pPr>
            <a:r>
              <a:rPr lang="ru-RU" sz="900" i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kemerovskaya.roskazna.ru</a:t>
            </a:r>
            <a:endParaRPr lang="ru-RU" sz="900" i="1" dirty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3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0999" y="1349568"/>
            <a:ext cx="8100735" cy="3946512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4788038" y="4555216"/>
            <a:ext cx="3046367" cy="120780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если платежные поручения в неокончательном статусе отсутствуют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 стрелкой 7"/>
          <p:cNvCxnSpPr>
            <a:stCxn id="7" idx="0"/>
          </p:cNvCxnSpPr>
          <p:nvPr/>
        </p:nvCxnSpPr>
        <p:spPr>
          <a:xfrm flipH="1" flipV="1">
            <a:off x="5714219" y="3256657"/>
            <a:ext cx="597003" cy="129855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5"/>
            <a:ext cx="4187826" cy="1746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Управление Федерального казначейства по Кемеровской </a:t>
            </a:r>
            <a:r>
              <a:rPr lang="ru-RU" dirty="0" smtClean="0"/>
              <a:t>области - Кузбассу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1636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5415</TotalTime>
  <Words>168</Words>
  <Application>Microsoft Office PowerPoint</Application>
  <PresentationFormat>Экран (4:3)</PresentationFormat>
  <Paragraphs>35</Paragraphs>
  <Slides>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Приоритетные направления деятельности Управления Федерального казначейства по Кемеровской области  в 2014 году</dc:title>
  <dc:creator>PopovaOV</dc:creator>
  <cp:lastModifiedBy>Чибирякова Татьяна Сергеевна</cp:lastModifiedBy>
  <cp:revision>528</cp:revision>
  <cp:lastPrinted>2018-09-18T02:06:20Z</cp:lastPrinted>
  <dcterms:created xsi:type="dcterms:W3CDTF">2017-08-14T15:12:39Z</dcterms:created>
  <dcterms:modified xsi:type="dcterms:W3CDTF">2020-11-06T07:01:37Z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2017-03-10T00:00:00Z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2017-08-14T00:00:00Z</vt:filetime>
  </property>
</Properties>
</file>